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260" y="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32553" y="2591180"/>
            <a:ext cx="3326892" cy="1218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23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54020" y="3934715"/>
            <a:ext cx="7106920" cy="84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070"/>
                </a:solidFill>
                <a:latin typeface="Calibri"/>
                <a:cs typeface="Calibri"/>
              </a:defRPr>
            </a:lvl1pPr>
          </a:lstStyle>
          <a:p>
            <a:pPr marL="12763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2170430"/>
          </a:xfrm>
          <a:custGeom>
            <a:avLst/>
            <a:gdLst/>
            <a:ahLst/>
            <a:cxnLst/>
            <a:rect l="l" t="t" r="r" b="b"/>
            <a:pathLst>
              <a:path w="12192000" h="2170430">
                <a:moveTo>
                  <a:pt x="12192000" y="0"/>
                </a:moveTo>
                <a:lnTo>
                  <a:pt x="0" y="0"/>
                </a:lnTo>
                <a:lnTo>
                  <a:pt x="0" y="2170176"/>
                </a:lnTo>
                <a:lnTo>
                  <a:pt x="12192000" y="2170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D7E2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23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070"/>
                </a:solidFill>
                <a:latin typeface="Calibri"/>
                <a:cs typeface="Calibri"/>
              </a:defRPr>
            </a:lvl1pPr>
          </a:lstStyle>
          <a:p>
            <a:pPr marL="12763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23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070"/>
                </a:solidFill>
                <a:latin typeface="Calibri"/>
                <a:cs typeface="Calibri"/>
              </a:defRPr>
            </a:lvl1pPr>
          </a:lstStyle>
          <a:p>
            <a:pPr marL="12763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23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070"/>
                </a:solidFill>
                <a:latin typeface="Calibri"/>
                <a:cs typeface="Calibri"/>
              </a:defRPr>
            </a:lvl1pPr>
          </a:lstStyle>
          <a:p>
            <a:pPr marL="12763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80432" y="0"/>
            <a:ext cx="7211695" cy="6858000"/>
          </a:xfrm>
          <a:custGeom>
            <a:avLst/>
            <a:gdLst/>
            <a:ahLst/>
            <a:cxnLst/>
            <a:rect l="l" t="t" r="r" b="b"/>
            <a:pathLst>
              <a:path w="7211695" h="6858000">
                <a:moveTo>
                  <a:pt x="0" y="6858000"/>
                </a:moveTo>
                <a:lnTo>
                  <a:pt x="7211568" y="6858000"/>
                </a:lnTo>
                <a:lnTo>
                  <a:pt x="721156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980940" cy="6858000"/>
          </a:xfrm>
          <a:custGeom>
            <a:avLst/>
            <a:gdLst/>
            <a:ahLst/>
            <a:cxnLst/>
            <a:rect l="l" t="t" r="r" b="b"/>
            <a:pathLst>
              <a:path w="4980940" h="6858000">
                <a:moveTo>
                  <a:pt x="4980432" y="0"/>
                </a:moveTo>
                <a:lnTo>
                  <a:pt x="0" y="0"/>
                </a:lnTo>
                <a:lnTo>
                  <a:pt x="0" y="6858000"/>
                </a:lnTo>
                <a:lnTo>
                  <a:pt x="4980432" y="6858000"/>
                </a:lnTo>
                <a:lnTo>
                  <a:pt x="4980432" y="0"/>
                </a:lnTo>
                <a:close/>
              </a:path>
            </a:pathLst>
          </a:custGeom>
          <a:solidFill>
            <a:srgbClr val="466977">
              <a:alpha val="9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070"/>
                </a:solidFill>
                <a:latin typeface="Calibri"/>
                <a:cs typeface="Calibri"/>
              </a:defRPr>
            </a:lvl1pPr>
          </a:lstStyle>
          <a:p>
            <a:pPr marL="12763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5095" y="426465"/>
            <a:ext cx="7861808" cy="924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23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44428" y="6464984"/>
            <a:ext cx="269240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67070"/>
                </a:solidFill>
                <a:latin typeface="Calibri"/>
                <a:cs typeface="Calibri"/>
              </a:defRPr>
            </a:lvl1pPr>
          </a:lstStyle>
          <a:p>
            <a:pPr marL="12763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dvetmanual.com/poultry/salmonelloses/pullorum-disease-in-poultry" TargetMode="External"/><Relationship Id="rId7" Type="http://schemas.openxmlformats.org/officeDocument/2006/relationships/hyperlink" Target="https://www.mayoclinic.org/diseases-conditions/salmonella/symptoms-causes/syc-20355329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ultryimprovement.org/" TargetMode="External"/><Relationship Id="rId5" Type="http://schemas.openxmlformats.org/officeDocument/2006/relationships/hyperlink" Target="https://www.msdvetmanual.com/poultry/salmonelloses/paratyphoid-infections-in-poultry" TargetMode="External"/><Relationship Id="rId4" Type="http://schemas.openxmlformats.org/officeDocument/2006/relationships/hyperlink" Target="https://www.msdvetmanual.com/poultry/salmonelloses/fowl-typhoi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3193542" y="2326385"/>
              <a:ext cx="5806440" cy="1597660"/>
            </a:xfrm>
            <a:custGeom>
              <a:avLst/>
              <a:gdLst/>
              <a:ahLst/>
              <a:cxnLst/>
              <a:rect l="l" t="t" r="r" b="b"/>
              <a:pathLst>
                <a:path w="5806440" h="1597660">
                  <a:moveTo>
                    <a:pt x="0" y="1597152"/>
                  </a:moveTo>
                  <a:lnTo>
                    <a:pt x="5806440" y="1597152"/>
                  </a:lnTo>
                  <a:lnTo>
                    <a:pt x="5806440" y="0"/>
                  </a:lnTo>
                  <a:lnTo>
                    <a:pt x="0" y="0"/>
                  </a:lnTo>
                  <a:lnTo>
                    <a:pt x="0" y="1597152"/>
                  </a:lnTo>
                  <a:close/>
                </a:path>
              </a:pathLst>
            </a:custGeom>
            <a:ln w="38100">
              <a:solidFill>
                <a:srgbClr val="B3D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441447"/>
              <a:ext cx="12192000" cy="1426845"/>
            </a:xfrm>
            <a:custGeom>
              <a:avLst/>
              <a:gdLst/>
              <a:ahLst/>
              <a:cxnLst/>
              <a:rect l="l" t="t" r="r" b="b"/>
              <a:pathLst>
                <a:path w="12192000" h="1426845">
                  <a:moveTo>
                    <a:pt x="12192000" y="0"/>
                  </a:moveTo>
                  <a:lnTo>
                    <a:pt x="0" y="0"/>
                  </a:lnTo>
                  <a:lnTo>
                    <a:pt x="0" y="1426464"/>
                  </a:lnTo>
                  <a:lnTo>
                    <a:pt x="12192000" y="142646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53F21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4432552" y="236180"/>
            <a:ext cx="3326892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ECF8D0"/>
                </a:solidFill>
                <a:latin typeface="Bauhaus 93" panose="04030905020B02020C02" pitchFamily="82" charset="0"/>
              </a:rPr>
              <a:t>POULTREX</a:t>
            </a:r>
            <a:br>
              <a:rPr lang="en-US" sz="6000" spc="-10" dirty="0">
                <a:solidFill>
                  <a:srgbClr val="ECF8D0"/>
                </a:solidFill>
                <a:latin typeface="Bauhaus 93" panose="04030905020B02020C02" pitchFamily="82" charset="0"/>
              </a:rPr>
            </a:br>
            <a:r>
              <a:rPr lang="en-US" sz="6000" spc="-10" dirty="0">
                <a:solidFill>
                  <a:srgbClr val="ECF8D0"/>
                </a:solidFill>
                <a:latin typeface="Bauhaus 93" panose="04030905020B02020C02" pitchFamily="82" charset="0"/>
              </a:rPr>
              <a:t>GLA-EC0</a:t>
            </a:r>
            <a:endParaRPr sz="6000" dirty="0">
              <a:latin typeface="Bauhaus 93" panose="04030905020B02020C02" pitchFamily="82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709805"/>
            <a:ext cx="12192000" cy="1036319"/>
          </a:xfrm>
          <a:custGeom>
            <a:avLst/>
            <a:gdLst/>
            <a:ahLst/>
            <a:cxnLst/>
            <a:rect l="l" t="t" r="r" b="b"/>
            <a:pathLst>
              <a:path w="12192000" h="1036320">
                <a:moveTo>
                  <a:pt x="12192000" y="0"/>
                </a:moveTo>
                <a:lnTo>
                  <a:pt x="0" y="0"/>
                </a:lnTo>
                <a:lnTo>
                  <a:pt x="0" y="1036320"/>
                </a:lnTo>
                <a:lnTo>
                  <a:pt x="12192000" y="103632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3F21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3096" y="4961341"/>
            <a:ext cx="108858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CF8D0"/>
                </a:solidFill>
                <a:latin typeface="Calibri"/>
                <a:cs typeface="Calibri"/>
              </a:rPr>
              <a:t>A</a:t>
            </a:r>
            <a:r>
              <a:rPr sz="2000" spc="155" dirty="0">
                <a:solidFill>
                  <a:srgbClr val="ECF8D0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ECF8D0"/>
                </a:solidFill>
                <a:latin typeface="Calibri"/>
                <a:cs typeface="Calibri"/>
              </a:rPr>
              <a:t>Promising</a:t>
            </a:r>
            <a:r>
              <a:rPr sz="2000" spc="165" dirty="0">
                <a:solidFill>
                  <a:srgbClr val="ECF8D0"/>
                </a:solidFill>
                <a:latin typeface="Times New Roman"/>
                <a:cs typeface="Times New Roman"/>
              </a:rPr>
              <a:t> </a:t>
            </a:r>
            <a:r>
              <a:rPr sz="2000" b="1" spc="80" dirty="0">
                <a:solidFill>
                  <a:srgbClr val="ECF8D0"/>
                </a:solidFill>
                <a:latin typeface="Calibri"/>
                <a:cs typeface="Calibri"/>
              </a:rPr>
              <a:t>Solution</a:t>
            </a:r>
            <a:r>
              <a:rPr sz="2000" spc="150" dirty="0">
                <a:solidFill>
                  <a:srgbClr val="ECF8D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CF8D0"/>
                </a:solidFill>
                <a:latin typeface="Calibri"/>
                <a:cs typeface="Calibri"/>
              </a:rPr>
              <a:t>to</a:t>
            </a:r>
            <a:r>
              <a:rPr sz="2000" spc="165" dirty="0">
                <a:solidFill>
                  <a:srgbClr val="ECF8D0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ECF8D0"/>
                </a:solidFill>
                <a:latin typeface="Calibri"/>
                <a:cs typeface="Calibri"/>
              </a:rPr>
              <a:t>the</a:t>
            </a:r>
            <a:r>
              <a:rPr sz="2000" spc="155" dirty="0">
                <a:solidFill>
                  <a:srgbClr val="ECF8D0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ECF8D0"/>
                </a:solidFill>
                <a:latin typeface="Calibri"/>
                <a:cs typeface="Calibri"/>
              </a:rPr>
              <a:t>Global</a:t>
            </a:r>
            <a:r>
              <a:rPr sz="2000" spc="165" dirty="0">
                <a:solidFill>
                  <a:srgbClr val="ECF8D0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ECF8D0"/>
                </a:solidFill>
                <a:latin typeface="Calibri"/>
                <a:cs typeface="Calibri"/>
              </a:rPr>
              <a:t>Poultry</a:t>
            </a:r>
            <a:r>
              <a:rPr sz="2000" spc="160" dirty="0">
                <a:solidFill>
                  <a:srgbClr val="ECF8D0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ECF8D0"/>
                </a:solidFill>
                <a:latin typeface="Calibri"/>
                <a:cs typeface="Calibri"/>
              </a:rPr>
              <a:t>Industry's</a:t>
            </a:r>
            <a:r>
              <a:rPr sz="2000" spc="160" dirty="0">
                <a:solidFill>
                  <a:srgbClr val="ECF8D0"/>
                </a:solidFill>
                <a:latin typeface="Times New Roman"/>
                <a:cs typeface="Times New Roman"/>
              </a:rPr>
              <a:t> </a:t>
            </a:r>
            <a:r>
              <a:rPr sz="2000" b="1" spc="80" dirty="0">
                <a:solidFill>
                  <a:srgbClr val="ECF8D0"/>
                </a:solidFill>
                <a:latin typeface="Calibri"/>
                <a:cs typeface="Calibri"/>
              </a:rPr>
              <a:t>Salmonella</a:t>
            </a:r>
            <a:r>
              <a:rPr sz="2000" spc="175" dirty="0">
                <a:solidFill>
                  <a:srgbClr val="ECF8D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CF8D0"/>
                </a:solidFill>
                <a:latin typeface="Calibri"/>
                <a:cs typeface="Calibri"/>
              </a:rPr>
              <a:t>&amp;</a:t>
            </a:r>
            <a:r>
              <a:rPr sz="2000" spc="165" dirty="0">
                <a:solidFill>
                  <a:srgbClr val="ECF8D0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ECF8D0"/>
                </a:solidFill>
                <a:latin typeface="Calibri"/>
                <a:cs typeface="Calibri"/>
              </a:rPr>
              <a:t>other</a:t>
            </a:r>
            <a:r>
              <a:rPr sz="2000" spc="165" dirty="0">
                <a:solidFill>
                  <a:srgbClr val="ECF8D0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ECF8D0"/>
                </a:solidFill>
                <a:latin typeface="Calibri"/>
                <a:cs typeface="Calibri"/>
              </a:rPr>
              <a:t>Microbial</a:t>
            </a:r>
            <a:r>
              <a:rPr sz="2000" spc="165" dirty="0">
                <a:solidFill>
                  <a:srgbClr val="ECF8D0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ECF8D0"/>
                </a:solidFill>
                <a:latin typeface="Calibri"/>
                <a:cs typeface="Calibri"/>
              </a:rPr>
              <a:t>Problems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D9F43ADE-45C8-25A9-5762-1F9756FB2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0"/>
            <a:ext cx="2286000" cy="2174379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D7DEF31D-9235-F6DF-A75B-1E37B261DF83}"/>
              </a:ext>
            </a:extLst>
          </p:cNvPr>
          <p:cNvSpPr txBox="1"/>
          <p:nvPr/>
        </p:nvSpPr>
        <p:spPr>
          <a:xfrm>
            <a:off x="228600" y="6191900"/>
            <a:ext cx="3962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WWW.GLA-ECO.COM</a:t>
            </a:r>
            <a:endParaRPr lang="he-I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0774" rIns="0" bIns="0" rtlCol="0">
            <a:spAutoFit/>
          </a:bodyPr>
          <a:lstStyle/>
          <a:p>
            <a:pPr marL="1576705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GLOBAL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spc="70" dirty="0"/>
              <a:t>MARKET</a:t>
            </a:r>
            <a:r>
              <a:rPr spc="175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175" dirty="0">
                <a:latin typeface="Times New Roman"/>
                <a:cs typeface="Times New Roman"/>
              </a:rPr>
              <a:t> </a:t>
            </a:r>
            <a:r>
              <a:rPr spc="50" dirty="0"/>
              <a:t>DISINFECTANT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1154" y="2830448"/>
            <a:ext cx="3538220" cy="2953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374051"/>
                </a:solidFill>
                <a:latin typeface="Calibri"/>
                <a:cs typeface="Calibri"/>
              </a:rPr>
              <a:t>The</a:t>
            </a:r>
            <a:r>
              <a:rPr sz="1600" spc="165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75" dirty="0">
                <a:solidFill>
                  <a:srgbClr val="374051"/>
                </a:solidFill>
                <a:latin typeface="Calibri"/>
                <a:cs typeface="Calibri"/>
              </a:rPr>
              <a:t>animal</a:t>
            </a:r>
            <a:r>
              <a:rPr sz="1600" spc="175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75" dirty="0">
                <a:solidFill>
                  <a:srgbClr val="374051"/>
                </a:solidFill>
                <a:latin typeface="Calibri"/>
                <a:cs typeface="Calibri"/>
              </a:rPr>
              <a:t>disinfectants</a:t>
            </a:r>
            <a:r>
              <a:rPr sz="1600" spc="180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65" dirty="0">
                <a:solidFill>
                  <a:srgbClr val="374051"/>
                </a:solidFill>
                <a:latin typeface="Calibri"/>
                <a:cs typeface="Calibri"/>
              </a:rPr>
              <a:t>market</a:t>
            </a:r>
            <a:r>
              <a:rPr sz="1600" spc="175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-25" dirty="0">
                <a:solidFill>
                  <a:srgbClr val="374051"/>
                </a:solidFill>
                <a:latin typeface="Calibri"/>
                <a:cs typeface="Calibri"/>
              </a:rPr>
              <a:t>is</a:t>
            </a:r>
            <a:r>
              <a:rPr sz="1600" spc="-2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75" dirty="0">
                <a:solidFill>
                  <a:srgbClr val="374051"/>
                </a:solidFill>
                <a:latin typeface="Calibri"/>
                <a:cs typeface="Calibri"/>
              </a:rPr>
              <a:t>projected</a:t>
            </a:r>
            <a:r>
              <a:rPr sz="1600" spc="300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74051"/>
                </a:solidFill>
                <a:latin typeface="Calibri"/>
                <a:cs typeface="Calibri"/>
              </a:rPr>
              <a:t>to</a:t>
            </a:r>
            <a:r>
              <a:rPr sz="1600" spc="290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60" dirty="0">
                <a:solidFill>
                  <a:srgbClr val="374051"/>
                </a:solidFill>
                <a:latin typeface="Calibri"/>
                <a:cs typeface="Calibri"/>
              </a:rPr>
              <a:t>grow</a:t>
            </a:r>
            <a:r>
              <a:rPr sz="1600" spc="295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65" dirty="0">
                <a:solidFill>
                  <a:srgbClr val="374051"/>
                </a:solidFill>
                <a:latin typeface="Calibri"/>
                <a:cs typeface="Calibri"/>
              </a:rPr>
              <a:t>from</a:t>
            </a:r>
            <a:r>
              <a:rPr sz="1600" spc="295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60" dirty="0">
                <a:solidFill>
                  <a:srgbClr val="374051"/>
                </a:solidFill>
                <a:latin typeface="Calibri"/>
                <a:cs typeface="Calibri"/>
              </a:rPr>
              <a:t>USD</a:t>
            </a:r>
            <a:r>
              <a:rPr sz="1600" spc="300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30" dirty="0">
                <a:solidFill>
                  <a:srgbClr val="374051"/>
                </a:solidFill>
                <a:latin typeface="Calibri"/>
                <a:cs typeface="Calibri"/>
              </a:rPr>
              <a:t>2.9</a:t>
            </a:r>
            <a:r>
              <a:rPr sz="1600" spc="3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80" dirty="0">
                <a:solidFill>
                  <a:srgbClr val="374051"/>
                </a:solidFill>
                <a:latin typeface="Calibri"/>
                <a:cs typeface="Calibri"/>
              </a:rPr>
              <a:t>billion</a:t>
            </a:r>
            <a:r>
              <a:rPr sz="1600" spc="36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50" dirty="0">
                <a:solidFill>
                  <a:srgbClr val="374051"/>
                </a:solidFill>
                <a:latin typeface="Calibri"/>
                <a:cs typeface="Calibri"/>
              </a:rPr>
              <a:t>in</a:t>
            </a:r>
            <a:r>
              <a:rPr sz="1600" spc="37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65" dirty="0">
                <a:solidFill>
                  <a:srgbClr val="374051"/>
                </a:solidFill>
                <a:latin typeface="Calibri"/>
                <a:cs typeface="Calibri"/>
              </a:rPr>
              <a:t>2019</a:t>
            </a:r>
            <a:r>
              <a:rPr sz="1600" spc="36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051"/>
                </a:solidFill>
                <a:latin typeface="Calibri"/>
                <a:cs typeface="Calibri"/>
              </a:rPr>
              <a:t>to</a:t>
            </a:r>
            <a:r>
              <a:rPr sz="1600" spc="37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50" dirty="0">
                <a:solidFill>
                  <a:srgbClr val="374051"/>
                </a:solidFill>
                <a:latin typeface="Calibri"/>
                <a:cs typeface="Calibri"/>
              </a:rPr>
              <a:t>USD</a:t>
            </a:r>
            <a:r>
              <a:rPr sz="1600" spc="37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60" dirty="0">
                <a:solidFill>
                  <a:srgbClr val="374051"/>
                </a:solidFill>
                <a:latin typeface="Calibri"/>
                <a:cs typeface="Calibri"/>
              </a:rPr>
              <a:t>4.4</a:t>
            </a:r>
            <a:r>
              <a:rPr sz="1600" spc="36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80" dirty="0">
                <a:solidFill>
                  <a:srgbClr val="374051"/>
                </a:solidFill>
                <a:latin typeface="Calibri"/>
                <a:cs typeface="Calibri"/>
              </a:rPr>
              <a:t>billion</a:t>
            </a:r>
            <a:r>
              <a:rPr sz="1600" spc="38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60" dirty="0">
                <a:solidFill>
                  <a:srgbClr val="374051"/>
                </a:solidFill>
                <a:latin typeface="Calibri"/>
                <a:cs typeface="Calibri"/>
              </a:rPr>
              <a:t>by</a:t>
            </a:r>
            <a:r>
              <a:rPr sz="1600" spc="6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70" dirty="0">
                <a:solidFill>
                  <a:srgbClr val="374051"/>
                </a:solidFill>
                <a:latin typeface="Calibri"/>
                <a:cs typeface="Calibri"/>
              </a:rPr>
              <a:t>2025,</a:t>
            </a:r>
            <a:r>
              <a:rPr sz="1600" spc="295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75" dirty="0">
                <a:solidFill>
                  <a:srgbClr val="374051"/>
                </a:solidFill>
                <a:latin typeface="Calibri"/>
                <a:cs typeface="Calibri"/>
              </a:rPr>
              <a:t>recording</a:t>
            </a:r>
            <a:r>
              <a:rPr sz="1600" spc="305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74051"/>
                </a:solidFill>
                <a:latin typeface="Calibri"/>
                <a:cs typeface="Calibri"/>
              </a:rPr>
              <a:t>a</a:t>
            </a:r>
            <a:r>
              <a:rPr sz="1600" spc="295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65" dirty="0">
                <a:solidFill>
                  <a:srgbClr val="374051"/>
                </a:solidFill>
                <a:latin typeface="Calibri"/>
                <a:cs typeface="Calibri"/>
              </a:rPr>
              <a:t>CAGR</a:t>
            </a:r>
            <a:r>
              <a:rPr sz="1600" spc="305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74051"/>
                </a:solidFill>
                <a:latin typeface="Calibri"/>
                <a:cs typeface="Calibri"/>
              </a:rPr>
              <a:t>of</a:t>
            </a:r>
            <a:r>
              <a:rPr sz="1600" spc="310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45" dirty="0">
                <a:solidFill>
                  <a:srgbClr val="374051"/>
                </a:solidFill>
                <a:latin typeface="Calibri"/>
                <a:cs typeface="Calibri"/>
              </a:rPr>
              <a:t>6.9%</a:t>
            </a:r>
            <a:r>
              <a:rPr sz="1600" spc="4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75" dirty="0">
                <a:solidFill>
                  <a:srgbClr val="374051"/>
                </a:solidFill>
                <a:latin typeface="Calibri"/>
                <a:cs typeface="Calibri"/>
              </a:rPr>
              <a:t>during</a:t>
            </a:r>
            <a:r>
              <a:rPr sz="16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55" dirty="0">
                <a:solidFill>
                  <a:srgbClr val="374051"/>
                </a:solidFill>
                <a:latin typeface="Calibri"/>
                <a:cs typeface="Calibri"/>
              </a:rPr>
              <a:t>the</a:t>
            </a:r>
            <a:r>
              <a:rPr sz="16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60" dirty="0">
                <a:solidFill>
                  <a:srgbClr val="374051"/>
                </a:solidFill>
                <a:latin typeface="Calibri"/>
                <a:cs typeface="Calibri"/>
              </a:rPr>
              <a:t>forecast</a:t>
            </a:r>
            <a:r>
              <a:rPr sz="1600" spc="25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65" dirty="0">
                <a:solidFill>
                  <a:srgbClr val="374051"/>
                </a:solidFill>
                <a:latin typeface="Calibri"/>
                <a:cs typeface="Calibri"/>
              </a:rPr>
              <a:t>period.</a:t>
            </a:r>
            <a:endParaRPr sz="1600">
              <a:latin typeface="Calibri"/>
              <a:cs typeface="Calibri"/>
            </a:endParaRPr>
          </a:p>
          <a:p>
            <a:pPr marL="12700" marR="6350" algn="just">
              <a:lnSpc>
                <a:spcPct val="100099"/>
              </a:lnSpc>
              <a:spcBef>
                <a:spcPts val="1920"/>
              </a:spcBef>
            </a:pPr>
            <a:r>
              <a:rPr sz="1600" spc="70" dirty="0">
                <a:solidFill>
                  <a:srgbClr val="374051"/>
                </a:solidFill>
                <a:latin typeface="Calibri"/>
                <a:cs typeface="Calibri"/>
              </a:rPr>
              <a:t>This</a:t>
            </a:r>
            <a:r>
              <a:rPr sz="1600" spc="85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50" dirty="0">
                <a:solidFill>
                  <a:srgbClr val="374051"/>
                </a:solidFill>
                <a:latin typeface="Calibri"/>
                <a:cs typeface="Calibri"/>
              </a:rPr>
              <a:t>is</a:t>
            </a:r>
            <a:r>
              <a:rPr sz="1600" spc="90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75" dirty="0">
                <a:solidFill>
                  <a:srgbClr val="374051"/>
                </a:solidFill>
                <a:latin typeface="Calibri"/>
                <a:cs typeface="Calibri"/>
              </a:rPr>
              <a:t>attributed</a:t>
            </a:r>
            <a:r>
              <a:rPr sz="1600" spc="100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74051"/>
                </a:solidFill>
                <a:latin typeface="Calibri"/>
                <a:cs typeface="Calibri"/>
              </a:rPr>
              <a:t>to</a:t>
            </a:r>
            <a:r>
              <a:rPr sz="1600" spc="95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60" dirty="0">
                <a:solidFill>
                  <a:srgbClr val="374051"/>
                </a:solidFill>
                <a:latin typeface="Calibri"/>
                <a:cs typeface="Calibri"/>
              </a:rPr>
              <a:t>the</a:t>
            </a:r>
            <a:r>
              <a:rPr sz="1600" spc="85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70" dirty="0">
                <a:solidFill>
                  <a:srgbClr val="374051"/>
                </a:solidFill>
                <a:latin typeface="Calibri"/>
                <a:cs typeface="Calibri"/>
              </a:rPr>
              <a:t>increasing</a:t>
            </a:r>
            <a:r>
              <a:rPr sz="1600" spc="7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80" dirty="0">
                <a:solidFill>
                  <a:srgbClr val="374051"/>
                </a:solidFill>
                <a:latin typeface="Calibri"/>
                <a:cs typeface="Calibri"/>
              </a:rPr>
              <a:t>incidences</a:t>
            </a:r>
            <a:r>
              <a:rPr sz="1600" spc="210" dirty="0">
                <a:solidFill>
                  <a:srgbClr val="374051"/>
                </a:solidFill>
                <a:latin typeface="Times New Roman"/>
                <a:cs typeface="Times New Roman"/>
              </a:rPr>
              <a:t>   </a:t>
            </a:r>
            <a:r>
              <a:rPr sz="1600" dirty="0">
                <a:solidFill>
                  <a:srgbClr val="374051"/>
                </a:solidFill>
                <a:latin typeface="Calibri"/>
                <a:cs typeface="Calibri"/>
              </a:rPr>
              <a:t>of</a:t>
            </a:r>
            <a:r>
              <a:rPr sz="1600" spc="210" dirty="0">
                <a:solidFill>
                  <a:srgbClr val="374051"/>
                </a:solidFill>
                <a:latin typeface="Times New Roman"/>
                <a:cs typeface="Times New Roman"/>
              </a:rPr>
              <a:t>   </a:t>
            </a:r>
            <a:r>
              <a:rPr sz="1600" spc="75" dirty="0">
                <a:solidFill>
                  <a:srgbClr val="374051"/>
                </a:solidFill>
                <a:latin typeface="Calibri"/>
                <a:cs typeface="Calibri"/>
              </a:rPr>
              <a:t>livestock</a:t>
            </a:r>
            <a:r>
              <a:rPr sz="1600" spc="210" dirty="0">
                <a:solidFill>
                  <a:srgbClr val="374051"/>
                </a:solidFill>
                <a:latin typeface="Times New Roman"/>
                <a:cs typeface="Times New Roman"/>
              </a:rPr>
              <a:t>   </a:t>
            </a:r>
            <a:r>
              <a:rPr sz="1600" spc="70" dirty="0">
                <a:solidFill>
                  <a:srgbClr val="374051"/>
                </a:solidFill>
                <a:latin typeface="Calibri"/>
                <a:cs typeface="Calibri"/>
              </a:rPr>
              <a:t>diseases,</a:t>
            </a:r>
            <a:r>
              <a:rPr sz="1600" spc="7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70" dirty="0">
                <a:solidFill>
                  <a:srgbClr val="374051"/>
                </a:solidFill>
                <a:latin typeface="Calibri"/>
                <a:cs typeface="Calibri"/>
              </a:rPr>
              <a:t>growing</a:t>
            </a:r>
            <a:r>
              <a:rPr sz="1600" spc="440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75" dirty="0">
                <a:solidFill>
                  <a:srgbClr val="374051"/>
                </a:solidFill>
                <a:latin typeface="Calibri"/>
                <a:cs typeface="Calibri"/>
              </a:rPr>
              <a:t>awareness</a:t>
            </a:r>
            <a:r>
              <a:rPr sz="1600" spc="434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75" dirty="0">
                <a:solidFill>
                  <a:srgbClr val="374051"/>
                </a:solidFill>
                <a:latin typeface="Calibri"/>
                <a:cs typeface="Calibri"/>
              </a:rPr>
              <a:t>about</a:t>
            </a:r>
            <a:r>
              <a:rPr sz="1600" spc="434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600" spc="65" dirty="0">
                <a:solidFill>
                  <a:srgbClr val="374051"/>
                </a:solidFill>
                <a:latin typeface="Calibri"/>
                <a:cs typeface="Calibri"/>
              </a:rPr>
              <a:t>animal</a:t>
            </a:r>
            <a:r>
              <a:rPr sz="1600" spc="6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70" dirty="0">
                <a:solidFill>
                  <a:srgbClr val="374051"/>
                </a:solidFill>
                <a:latin typeface="Calibri"/>
                <a:cs typeface="Calibri"/>
              </a:rPr>
              <a:t>hygiene,</a:t>
            </a:r>
            <a:r>
              <a:rPr sz="1600" spc="2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60" dirty="0">
                <a:solidFill>
                  <a:srgbClr val="374051"/>
                </a:solidFill>
                <a:latin typeface="Calibri"/>
                <a:cs typeface="Calibri"/>
              </a:rPr>
              <a:t>and</a:t>
            </a:r>
            <a:r>
              <a:rPr sz="1600" spc="2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75" dirty="0">
                <a:solidFill>
                  <a:srgbClr val="374051"/>
                </a:solidFill>
                <a:latin typeface="Calibri"/>
                <a:cs typeface="Calibri"/>
              </a:rPr>
              <a:t>mandates</a:t>
            </a:r>
            <a:r>
              <a:rPr sz="1600" spc="30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80" dirty="0">
                <a:solidFill>
                  <a:srgbClr val="374051"/>
                </a:solidFill>
                <a:latin typeface="Calibri"/>
                <a:cs typeface="Calibri"/>
              </a:rPr>
              <a:t>pertaining</a:t>
            </a:r>
            <a:r>
              <a:rPr sz="1600" spc="29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65" dirty="0">
                <a:solidFill>
                  <a:srgbClr val="374051"/>
                </a:solidFill>
                <a:latin typeface="Calibri"/>
                <a:cs typeface="Calibri"/>
              </a:rPr>
              <a:t>to</a:t>
            </a:r>
            <a:r>
              <a:rPr sz="1600" spc="6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55" dirty="0">
                <a:solidFill>
                  <a:srgbClr val="374051"/>
                </a:solidFill>
                <a:latin typeface="Calibri"/>
                <a:cs typeface="Calibri"/>
              </a:rPr>
              <a:t>the</a:t>
            </a:r>
            <a:r>
              <a:rPr sz="1600" spc="21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80" dirty="0">
                <a:solidFill>
                  <a:srgbClr val="374051"/>
                </a:solidFill>
                <a:latin typeface="Calibri"/>
                <a:cs typeface="Calibri"/>
              </a:rPr>
              <a:t>disinfection</a:t>
            </a:r>
            <a:r>
              <a:rPr sz="1600" spc="24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051"/>
                </a:solidFill>
                <a:latin typeface="Calibri"/>
                <a:cs typeface="Calibri"/>
              </a:rPr>
              <a:t>of</a:t>
            </a:r>
            <a:r>
              <a:rPr sz="1600" spc="22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75" dirty="0">
                <a:solidFill>
                  <a:srgbClr val="374051"/>
                </a:solidFill>
                <a:latin typeface="Calibri"/>
                <a:cs typeface="Calibri"/>
              </a:rPr>
              <a:t>livestock</a:t>
            </a:r>
            <a:r>
              <a:rPr sz="1600" spc="22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65" dirty="0">
                <a:solidFill>
                  <a:srgbClr val="374051"/>
                </a:solidFill>
                <a:latin typeface="Calibri"/>
                <a:cs typeface="Calibri"/>
              </a:rPr>
              <a:t>farms</a:t>
            </a:r>
            <a:r>
              <a:rPr sz="1600" spc="22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50" dirty="0">
                <a:solidFill>
                  <a:srgbClr val="374051"/>
                </a:solidFill>
                <a:latin typeface="Calibri"/>
                <a:cs typeface="Calibri"/>
              </a:rPr>
              <a:t>by</a:t>
            </a:r>
            <a:r>
              <a:rPr sz="1600" spc="5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70" dirty="0">
                <a:solidFill>
                  <a:srgbClr val="374051"/>
                </a:solidFill>
                <a:latin typeface="Calibri"/>
                <a:cs typeface="Calibri"/>
              </a:rPr>
              <a:t>government</a:t>
            </a:r>
            <a:r>
              <a:rPr sz="1600" spc="26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600" spc="65" dirty="0">
                <a:solidFill>
                  <a:srgbClr val="374051"/>
                </a:solidFill>
                <a:latin typeface="Calibri"/>
                <a:cs typeface="Calibri"/>
              </a:rPr>
              <a:t>organizations.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786" y="2262068"/>
            <a:ext cx="7394848" cy="45774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077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ANIMAL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spc="65" dirty="0"/>
              <a:t>DISINFECTANT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spc="70" dirty="0"/>
              <a:t>MARKET</a:t>
            </a:r>
            <a:r>
              <a:rPr spc="155" dirty="0">
                <a:latin typeface="Times New Roman"/>
                <a:cs typeface="Times New Roman"/>
              </a:rPr>
              <a:t> </a:t>
            </a:r>
            <a:r>
              <a:rPr dirty="0"/>
              <a:t>BY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spc="65" dirty="0"/>
              <a:t>REGION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spc="65" dirty="0"/>
              <a:t>(USA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65" dirty="0"/>
              <a:t>BILLION)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62161" y="2897251"/>
            <a:ext cx="2980055" cy="1856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4935">
              <a:lnSpc>
                <a:spcPct val="100000"/>
              </a:lnSpc>
              <a:spcBef>
                <a:spcPts val="105"/>
              </a:spcBef>
            </a:pPr>
            <a:r>
              <a:rPr sz="2000" spc="60" dirty="0">
                <a:solidFill>
                  <a:srgbClr val="374051"/>
                </a:solidFill>
                <a:latin typeface="Calibri"/>
                <a:cs typeface="Calibri"/>
              </a:rPr>
              <a:t>Poultrex</a:t>
            </a:r>
            <a:r>
              <a:rPr sz="2000" spc="20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74051"/>
                </a:solidFill>
                <a:latin typeface="Calibri"/>
                <a:cs typeface="Calibri"/>
              </a:rPr>
              <a:t>is</a:t>
            </a:r>
            <a:r>
              <a:rPr sz="20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374051"/>
                </a:solidFill>
                <a:latin typeface="Calibri"/>
                <a:cs typeface="Calibri"/>
              </a:rPr>
              <a:t>not</a:t>
            </a:r>
            <a:r>
              <a:rPr sz="2000" spc="16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374051"/>
                </a:solidFill>
                <a:latin typeface="Calibri"/>
                <a:cs typeface="Calibri"/>
              </a:rPr>
              <a:t>limited</a:t>
            </a:r>
            <a:r>
              <a:rPr sz="2000" spc="22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74051"/>
                </a:solidFill>
                <a:latin typeface="Calibri"/>
                <a:cs typeface="Calibri"/>
              </a:rPr>
              <a:t>to</a:t>
            </a:r>
            <a:r>
              <a:rPr sz="2000" spc="-2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374051"/>
                </a:solidFill>
                <a:latin typeface="Calibri"/>
                <a:cs typeface="Calibri"/>
              </a:rPr>
              <a:t>use</a:t>
            </a:r>
            <a:r>
              <a:rPr sz="2000" spc="16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374051"/>
                </a:solidFill>
                <a:latin typeface="Calibri"/>
                <a:cs typeface="Calibri"/>
              </a:rPr>
              <a:t>against</a:t>
            </a:r>
            <a:r>
              <a:rPr sz="20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374051"/>
                </a:solidFill>
                <a:latin typeface="Calibri"/>
                <a:cs typeface="Calibri"/>
              </a:rPr>
              <a:t>salmonella,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374051"/>
                </a:solidFill>
                <a:latin typeface="Calibri"/>
                <a:cs typeface="Calibri"/>
              </a:rPr>
              <a:t>it</a:t>
            </a:r>
            <a:r>
              <a:rPr sz="2000" spc="20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374051"/>
                </a:solidFill>
                <a:latin typeface="Calibri"/>
                <a:cs typeface="Calibri"/>
              </a:rPr>
              <a:t>can</a:t>
            </a:r>
            <a:r>
              <a:rPr sz="2000" spc="19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74051"/>
                </a:solidFill>
                <a:latin typeface="Calibri"/>
                <a:cs typeface="Calibri"/>
              </a:rPr>
              <a:t>be</a:t>
            </a:r>
            <a:r>
              <a:rPr sz="2000" spc="20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374051"/>
                </a:solidFill>
                <a:latin typeface="Calibri"/>
                <a:cs typeface="Calibri"/>
              </a:rPr>
              <a:t>used</a:t>
            </a:r>
            <a:r>
              <a:rPr sz="2000" spc="204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74051"/>
                </a:solidFill>
                <a:latin typeface="Calibri"/>
                <a:cs typeface="Calibri"/>
              </a:rPr>
              <a:t>to</a:t>
            </a:r>
            <a:r>
              <a:rPr sz="20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374051"/>
                </a:solidFill>
                <a:latin typeface="Calibri"/>
                <a:cs typeface="Calibri"/>
              </a:rPr>
              <a:t>disinfect</a:t>
            </a:r>
            <a:r>
              <a:rPr sz="2000" spc="5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374051"/>
                </a:solidFill>
                <a:latin typeface="Calibri"/>
                <a:cs typeface="Calibri"/>
              </a:rPr>
              <a:t>against</a:t>
            </a:r>
            <a:r>
              <a:rPr sz="2000" spc="18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74051"/>
                </a:solidFill>
                <a:latin typeface="Calibri"/>
                <a:cs typeface="Calibri"/>
              </a:rPr>
              <a:t>a</a:t>
            </a:r>
            <a:r>
              <a:rPr sz="2000" spc="14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374051"/>
                </a:solidFill>
                <a:latin typeface="Calibri"/>
                <a:cs typeface="Calibri"/>
              </a:rPr>
              <a:t>variety</a:t>
            </a:r>
            <a:r>
              <a:rPr sz="2000" spc="18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74051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spc="70" dirty="0">
                <a:solidFill>
                  <a:srgbClr val="374051"/>
                </a:solidFill>
                <a:latin typeface="Calibri"/>
                <a:cs typeface="Calibri"/>
              </a:rPr>
              <a:t>microorganisms,</a:t>
            </a:r>
            <a:r>
              <a:rPr sz="2000" spc="26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374051"/>
                </a:solidFill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55" dirty="0">
                <a:solidFill>
                  <a:srgbClr val="374051"/>
                </a:solidFill>
                <a:latin typeface="Calibri"/>
                <a:cs typeface="Calibri"/>
              </a:rPr>
              <a:t>market</a:t>
            </a:r>
            <a:r>
              <a:rPr sz="2000" spc="20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spc="70" dirty="0">
                <a:solidFill>
                  <a:srgbClr val="374051"/>
                </a:solidFill>
                <a:latin typeface="Calibri"/>
                <a:cs typeface="Calibri"/>
              </a:rPr>
              <a:t>potential</a:t>
            </a:r>
            <a:r>
              <a:rPr sz="2000" spc="21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74051"/>
                </a:solidFill>
                <a:latin typeface="Calibri"/>
                <a:cs typeface="Calibri"/>
              </a:rPr>
              <a:t>is</a:t>
            </a:r>
            <a:r>
              <a:rPr sz="2000" spc="18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2000" spc="45" dirty="0">
                <a:solidFill>
                  <a:srgbClr val="374051"/>
                </a:solidFill>
                <a:latin typeface="Calibri"/>
                <a:cs typeface="Calibri"/>
              </a:rPr>
              <a:t>huge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36" y="2298478"/>
            <a:ext cx="7956600" cy="44620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815" y="4609336"/>
            <a:ext cx="3282950" cy="775970"/>
          </a:xfrm>
          <a:prstGeom prst="rect">
            <a:avLst/>
          </a:prstGeom>
          <a:solidFill>
            <a:srgbClr val="466977">
              <a:alpha val="92156"/>
            </a:srgbClr>
          </a:solidFill>
          <a:ln w="28575">
            <a:solidFill>
              <a:srgbClr val="FFFFFF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546735" marR="518795" indent="106680">
              <a:lnSpc>
                <a:spcPts val="2590"/>
              </a:lnSpc>
              <a:spcBef>
                <a:spcPts val="605"/>
              </a:spcBef>
            </a:pPr>
            <a:r>
              <a:rPr sz="2400" spc="60" dirty="0">
                <a:solidFill>
                  <a:srgbClr val="FFFFFF"/>
                </a:solidFill>
                <a:latin typeface="Calibri"/>
                <a:cs typeface="Calibri"/>
              </a:rPr>
              <a:t>PROFESSIONAL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Calibri"/>
                <a:cs typeface="Calibri"/>
              </a:rPr>
              <a:t>ENDORSEMENTS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975975" cy="6858000"/>
            <a:chOff x="0" y="0"/>
            <a:chExt cx="1097597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56859"/>
              <a:ext cx="1606296" cy="15011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5352" y="0"/>
              <a:ext cx="4730495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E2549014-ED4C-B20E-B94B-C4F4092574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" y="192300"/>
            <a:ext cx="1454003" cy="1383007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D321CA07-93F0-1396-4FD0-ED03529712F1}"/>
              </a:ext>
            </a:extLst>
          </p:cNvPr>
          <p:cNvSpPr/>
          <p:nvPr/>
        </p:nvSpPr>
        <p:spPr>
          <a:xfrm>
            <a:off x="141235" y="5715000"/>
            <a:ext cx="1787653" cy="1066800"/>
          </a:xfrm>
          <a:prstGeom prst="rect">
            <a:avLst/>
          </a:prstGeom>
          <a:solidFill>
            <a:srgbClr val="557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815" y="4609336"/>
            <a:ext cx="3282950" cy="775970"/>
          </a:xfrm>
          <a:prstGeom prst="rect">
            <a:avLst/>
          </a:prstGeom>
          <a:solidFill>
            <a:srgbClr val="466977">
              <a:alpha val="92156"/>
            </a:srgbClr>
          </a:solidFill>
          <a:ln w="28575">
            <a:solidFill>
              <a:srgbClr val="FFFFFF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546735" marR="518795" indent="106680">
              <a:lnSpc>
                <a:spcPts val="2590"/>
              </a:lnSpc>
              <a:spcBef>
                <a:spcPts val="605"/>
              </a:spcBef>
            </a:pPr>
            <a:r>
              <a:rPr sz="2400" spc="60" dirty="0">
                <a:solidFill>
                  <a:srgbClr val="FFFFFF"/>
                </a:solidFill>
                <a:latin typeface="Calibri"/>
                <a:cs typeface="Calibri"/>
              </a:rPr>
              <a:t>PROFESSIONAL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Calibri"/>
                <a:cs typeface="Calibri"/>
              </a:rPr>
              <a:t>ENDORSEMENTS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56859"/>
            <a:ext cx="1606296" cy="15011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799" y="-12844"/>
            <a:ext cx="5017007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A7EE778-57B9-F509-894D-26D357AFA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78264"/>
            <a:ext cx="1786283" cy="1066892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1C85F79-A35F-F0F2-95FB-B30E2D97F928}"/>
              </a:ext>
            </a:extLst>
          </p:cNvPr>
          <p:cNvSpPr txBox="1"/>
          <p:nvPr/>
        </p:nvSpPr>
        <p:spPr>
          <a:xfrm>
            <a:off x="8305800" y="2286000"/>
            <a:ext cx="25908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9D08ED1-9BBA-2C5E-000A-9183D9E9BD48}"/>
              </a:ext>
            </a:extLst>
          </p:cNvPr>
          <p:cNvSpPr txBox="1"/>
          <p:nvPr/>
        </p:nvSpPr>
        <p:spPr>
          <a:xfrm>
            <a:off x="8610600" y="2425742"/>
            <a:ext cx="2209800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050" dirty="0"/>
              <a:t>לכבוד מר אופק עידו </a:t>
            </a:r>
          </a:p>
          <a:p>
            <a:pPr algn="r"/>
            <a:r>
              <a:rPr lang="en-US" sz="1050" dirty="0"/>
              <a:t>GLA-ECO</a:t>
            </a:r>
            <a:endParaRPr lang="he-IL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491480" cy="6850380"/>
          </a:xfrm>
          <a:custGeom>
            <a:avLst/>
            <a:gdLst/>
            <a:ahLst/>
            <a:cxnLst/>
            <a:rect l="l" t="t" r="r" b="b"/>
            <a:pathLst>
              <a:path w="5491480" h="6850380">
                <a:moveTo>
                  <a:pt x="0" y="6850379"/>
                </a:moveTo>
                <a:lnTo>
                  <a:pt x="5490969" y="6850379"/>
                </a:lnTo>
                <a:lnTo>
                  <a:pt x="5490969" y="0"/>
                </a:lnTo>
                <a:lnTo>
                  <a:pt x="0" y="0"/>
                </a:lnTo>
                <a:lnTo>
                  <a:pt x="0" y="6850379"/>
                </a:lnTo>
                <a:close/>
              </a:path>
            </a:pathLst>
          </a:custGeom>
          <a:solidFill>
            <a:srgbClr val="99CF20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6662" y="3036569"/>
            <a:ext cx="2342515" cy="640080"/>
          </a:xfrm>
          <a:prstGeom prst="rect">
            <a:avLst/>
          </a:prstGeom>
          <a:solidFill>
            <a:srgbClr val="99CF20">
              <a:alpha val="10195"/>
            </a:srgbClr>
          </a:solidFill>
          <a:ln w="28575">
            <a:solidFill>
              <a:srgbClr val="353F21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376555">
              <a:lnSpc>
                <a:spcPct val="100000"/>
              </a:lnSpc>
              <a:spcBef>
                <a:spcPts val="775"/>
              </a:spcBef>
            </a:pPr>
            <a:r>
              <a:rPr spc="60" dirty="0">
                <a:solidFill>
                  <a:srgbClr val="353F21"/>
                </a:solidFill>
              </a:rPr>
              <a:t>THANK</a:t>
            </a:r>
            <a:r>
              <a:rPr spc="180" dirty="0">
                <a:solidFill>
                  <a:srgbClr val="353F21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srgbClr val="353F21"/>
                </a:solidFill>
              </a:rPr>
              <a:t>YOU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2977" y="6493131"/>
            <a:ext cx="164263" cy="1135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6588" y="0"/>
            <a:ext cx="6725411" cy="685799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78A778A-19A3-C53A-1270-7AEE46405E16}"/>
              </a:ext>
            </a:extLst>
          </p:cNvPr>
          <p:cNvSpPr txBox="1"/>
          <p:nvPr/>
        </p:nvSpPr>
        <p:spPr>
          <a:xfrm>
            <a:off x="228600" y="6191900"/>
            <a:ext cx="3962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WWW.GLA-ECO.COM</a:t>
            </a:r>
            <a:endParaRPr lang="he-IL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702050" cy="6844665"/>
          </a:xfrm>
          <a:custGeom>
            <a:avLst/>
            <a:gdLst/>
            <a:ahLst/>
            <a:cxnLst/>
            <a:rect l="l" t="t" r="r" b="b"/>
            <a:pathLst>
              <a:path w="3702050" h="6844665">
                <a:moveTo>
                  <a:pt x="0" y="6844282"/>
                </a:moveTo>
                <a:lnTo>
                  <a:pt x="3701795" y="6844282"/>
                </a:lnTo>
                <a:lnTo>
                  <a:pt x="3701795" y="0"/>
                </a:lnTo>
                <a:lnTo>
                  <a:pt x="0" y="0"/>
                </a:lnTo>
                <a:lnTo>
                  <a:pt x="0" y="6844282"/>
                </a:lnTo>
                <a:close/>
              </a:path>
            </a:pathLst>
          </a:custGeom>
          <a:solidFill>
            <a:srgbClr val="99CF20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2867" y="3109722"/>
            <a:ext cx="2235835" cy="640080"/>
          </a:xfrm>
          <a:prstGeom prst="rect">
            <a:avLst/>
          </a:prstGeom>
          <a:solidFill>
            <a:srgbClr val="99CF20">
              <a:alpha val="10195"/>
            </a:srgbClr>
          </a:solidFill>
          <a:ln w="28575">
            <a:solidFill>
              <a:srgbClr val="466977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780"/>
              </a:spcBef>
            </a:pPr>
            <a:r>
              <a:rPr sz="2400" spc="50" dirty="0">
                <a:solidFill>
                  <a:srgbClr val="466977"/>
                </a:solidFill>
                <a:latin typeface="Calibri"/>
                <a:cs typeface="Calibri"/>
              </a:rPr>
              <a:t>BACKGROUND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10253" y="426465"/>
            <a:ext cx="1802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solidFill>
                  <a:srgbClr val="4D680F"/>
                </a:solidFill>
                <a:latin typeface="Calibri"/>
                <a:cs typeface="Calibri"/>
              </a:rPr>
              <a:t>ABOUT</a:t>
            </a:r>
            <a:r>
              <a:rPr sz="1800" spc="165" dirty="0">
                <a:solidFill>
                  <a:srgbClr val="4D680F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55" dirty="0">
                <a:solidFill>
                  <a:srgbClr val="4D680F"/>
                </a:solidFill>
              </a:rPr>
              <a:t>GLA-ECO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0253" y="734482"/>
            <a:ext cx="7308215" cy="17018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en-US" sz="1600" spc="60" dirty="0">
                <a:latin typeface="Calibri"/>
                <a:cs typeface="Calibri"/>
              </a:rPr>
              <a:t>GLA-ECO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at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Calibri"/>
                <a:cs typeface="Calibri"/>
              </a:rPr>
              <a:t>the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Calibri"/>
                <a:cs typeface="Calibri"/>
              </a:rPr>
              <a:t>forefront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Calibri"/>
                <a:cs typeface="Calibri"/>
              </a:rPr>
              <a:t>innovation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Calibri"/>
                <a:cs typeface="Calibri"/>
              </a:rPr>
              <a:t>leading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Calibri"/>
                <a:cs typeface="Calibri"/>
              </a:rPr>
              <a:t>developer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Calibri"/>
                <a:cs typeface="Calibri"/>
              </a:rPr>
              <a:t>of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spc="75" dirty="0">
                <a:latin typeface="Calibri"/>
                <a:cs typeface="Calibri"/>
              </a:rPr>
              <a:t>environmentally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Calibri"/>
                <a:cs typeface="Calibri"/>
              </a:rPr>
              <a:t>friendly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Calibri"/>
                <a:cs typeface="Calibri"/>
              </a:rPr>
              <a:t>and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90" dirty="0">
                <a:latin typeface="Calibri"/>
                <a:cs typeface="Calibri"/>
              </a:rPr>
              <a:t>value-</a:t>
            </a:r>
            <a:r>
              <a:rPr sz="1600" spc="70" dirty="0">
                <a:latin typeface="Calibri"/>
                <a:cs typeface="Calibri"/>
              </a:rPr>
              <a:t>driven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Calibri"/>
                <a:cs typeface="Calibri"/>
              </a:rPr>
              <a:t>pesticide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formulations.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5000"/>
              </a:lnSpc>
              <a:spcBef>
                <a:spcPts val="1205"/>
              </a:spcBef>
            </a:pPr>
            <a:r>
              <a:rPr sz="1600" spc="60" dirty="0">
                <a:latin typeface="Calibri"/>
                <a:cs typeface="Calibri"/>
              </a:rPr>
              <a:t>With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strong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Calibri"/>
                <a:cs typeface="Calibri"/>
              </a:rPr>
              <a:t>commitment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Calibri"/>
                <a:cs typeface="Calibri"/>
              </a:rPr>
              <a:t>sustainability,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lang="en-US" sz="1600" spc="60" dirty="0">
                <a:latin typeface="Calibri"/>
                <a:cs typeface="Calibri"/>
              </a:rPr>
              <a:t>GLA-ECO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Calibri"/>
                <a:cs typeface="Calibri"/>
              </a:rPr>
              <a:t>combines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Calibri"/>
                <a:cs typeface="Calibri"/>
              </a:rPr>
              <a:t>cutting</a:t>
            </a:r>
            <a:r>
              <a:rPr sz="1600" spc="-15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Calibri"/>
                <a:cs typeface="Calibri"/>
              </a:rPr>
              <a:t>-</a:t>
            </a:r>
            <a:r>
              <a:rPr sz="1600" spc="40" dirty="0">
                <a:latin typeface="Calibri"/>
                <a:cs typeface="Calibri"/>
              </a:rPr>
              <a:t>edge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Calibri"/>
                <a:cs typeface="Calibri"/>
              </a:rPr>
              <a:t>technology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with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Calibri"/>
                <a:cs typeface="Calibri"/>
              </a:rPr>
              <a:t>ethical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Calibri"/>
                <a:cs typeface="Calibri"/>
              </a:rPr>
              <a:t>practices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provide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effective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Calibri"/>
                <a:cs typeface="Calibri"/>
              </a:rPr>
              <a:t>solutions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that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Calibri"/>
                <a:cs typeface="Calibri"/>
              </a:rPr>
              <a:t>minimize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Calibri"/>
                <a:cs typeface="Calibri"/>
              </a:rPr>
              <a:t>environmental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impact.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0253" y="2563525"/>
            <a:ext cx="7408545" cy="9398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600" spc="60" dirty="0">
                <a:latin typeface="Calibri"/>
                <a:cs typeface="Calibri"/>
              </a:rPr>
              <a:t>With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Calibri"/>
                <a:cs typeface="Calibri"/>
              </a:rPr>
              <a:t>highly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Calibri"/>
                <a:cs typeface="Calibri"/>
              </a:rPr>
              <a:t>qualified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Calibri"/>
                <a:cs typeface="Calibri"/>
              </a:rPr>
              <a:t>R&amp;D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Calibri"/>
                <a:cs typeface="Calibri"/>
              </a:rPr>
              <a:t>chemistry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Calibri"/>
                <a:cs typeface="Calibri"/>
              </a:rPr>
              <a:t>team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Calibri"/>
                <a:cs typeface="Calibri"/>
              </a:rPr>
              <a:t>and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two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world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known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Calibri"/>
                <a:cs typeface="Calibri"/>
              </a:rPr>
              <a:t>leading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25000"/>
              </a:lnSpc>
            </a:pPr>
            <a:r>
              <a:rPr sz="1600" spc="70" dirty="0">
                <a:latin typeface="Calibri"/>
                <a:cs typeface="Calibri"/>
              </a:rPr>
              <a:t>professors,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Calibri"/>
                <a:cs typeface="Calibri"/>
              </a:rPr>
              <a:t>Our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Calibri"/>
                <a:cs typeface="Calibri"/>
              </a:rPr>
              <a:t>green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Calibri"/>
                <a:cs typeface="Calibri"/>
              </a:rPr>
              <a:t>formulations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Calibri"/>
                <a:cs typeface="Calibri"/>
              </a:rPr>
              <a:t>revolutionize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Calibri"/>
                <a:cs typeface="Calibri"/>
              </a:rPr>
              <a:t>pest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control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Calibri"/>
                <a:cs typeface="Calibri"/>
              </a:rPr>
              <a:t>while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Calibri"/>
                <a:cs typeface="Calibri"/>
              </a:rPr>
              <a:t>promoting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Calibri"/>
                <a:cs typeface="Calibri"/>
              </a:rPr>
              <a:t>biodiversity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Calibri"/>
                <a:cs typeface="Calibri"/>
              </a:rPr>
              <a:t>and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Calibri"/>
                <a:cs typeface="Calibri"/>
              </a:rPr>
              <a:t>protecting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Calibri"/>
                <a:cs typeface="Calibri"/>
              </a:rPr>
              <a:t>ecosystems.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59743" y="6426808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76707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13310" y="3731983"/>
            <a:ext cx="4202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on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both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Calibri"/>
                <a:cs typeface="Calibri"/>
              </a:rPr>
              <a:t>the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Calibri"/>
                <a:cs typeface="Calibri"/>
              </a:rPr>
              <a:t>environment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Calibri"/>
                <a:cs typeface="Calibri"/>
              </a:rPr>
              <a:t>and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Calibri"/>
                <a:cs typeface="Calibri"/>
              </a:rPr>
              <a:t>human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health.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6498" y="515873"/>
            <a:ext cx="2199640" cy="640080"/>
          </a:xfrm>
          <a:prstGeom prst="rect">
            <a:avLst/>
          </a:prstGeom>
          <a:ln w="28575">
            <a:solidFill>
              <a:srgbClr val="466977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770"/>
              </a:spcBef>
            </a:pPr>
            <a:r>
              <a:rPr dirty="0">
                <a:solidFill>
                  <a:srgbClr val="466977"/>
                </a:solidFill>
              </a:rPr>
              <a:t>THE</a:t>
            </a:r>
            <a:r>
              <a:rPr spc="295" dirty="0">
                <a:solidFill>
                  <a:srgbClr val="466977"/>
                </a:solidFill>
                <a:latin typeface="Times New Roman"/>
                <a:cs typeface="Times New Roman"/>
              </a:rPr>
              <a:t> </a:t>
            </a:r>
            <a:r>
              <a:rPr spc="60" dirty="0">
                <a:solidFill>
                  <a:srgbClr val="466977"/>
                </a:solidFill>
              </a:rPr>
              <a:t>PROBLEM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5800" cy="6857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26000" y="1554118"/>
            <a:ext cx="3020695" cy="826769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400" b="1" spc="70" dirty="0">
                <a:solidFill>
                  <a:srgbClr val="1C1D1E"/>
                </a:solidFill>
                <a:latin typeface="Calibri"/>
                <a:cs typeface="Calibri"/>
              </a:rPr>
              <a:t>Poultry</a:t>
            </a:r>
            <a:r>
              <a:rPr sz="1400" spc="19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1D1E"/>
                </a:solidFill>
                <a:latin typeface="Calibri"/>
                <a:cs typeface="Calibri"/>
              </a:rPr>
              <a:t>is</a:t>
            </a:r>
            <a:r>
              <a:rPr sz="1400" spc="18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1D1E"/>
                </a:solidFill>
                <a:latin typeface="Calibri"/>
                <a:cs typeface="Calibri"/>
              </a:rPr>
              <a:t>a</a:t>
            </a:r>
            <a:r>
              <a:rPr sz="1400" spc="18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1C1D1E"/>
                </a:solidFill>
                <a:latin typeface="Calibri"/>
                <a:cs typeface="Calibri"/>
              </a:rPr>
              <a:t>vital</a:t>
            </a:r>
            <a:r>
              <a:rPr sz="1400" spc="204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1C1D1E"/>
                </a:solidFill>
                <a:latin typeface="Calibri"/>
                <a:cs typeface="Calibri"/>
              </a:rPr>
              <a:t>food</a:t>
            </a:r>
            <a:r>
              <a:rPr sz="1400" spc="16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1C1D1E"/>
                </a:solidFill>
                <a:latin typeface="Calibri"/>
                <a:cs typeface="Calibri"/>
              </a:rPr>
              <a:t>item</a:t>
            </a:r>
            <a:r>
              <a:rPr sz="1400" spc="18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1C1D1E"/>
                </a:solidFill>
                <a:latin typeface="Calibri"/>
                <a:cs typeface="Calibri"/>
              </a:rPr>
              <a:t>globally,</a:t>
            </a:r>
            <a:endParaRPr sz="1400">
              <a:latin typeface="Calibri"/>
              <a:cs typeface="Calibri"/>
            </a:endParaRPr>
          </a:p>
          <a:p>
            <a:pPr marL="12700" marR="139065">
              <a:lnSpc>
                <a:spcPct val="125000"/>
              </a:lnSpc>
            </a:pPr>
            <a:r>
              <a:rPr sz="1400" spc="55" dirty="0">
                <a:solidFill>
                  <a:srgbClr val="1C1D1E"/>
                </a:solidFill>
                <a:latin typeface="Calibri"/>
                <a:cs typeface="Calibri"/>
              </a:rPr>
              <a:t>but</a:t>
            </a:r>
            <a:r>
              <a:rPr sz="1400" spc="229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1D1E"/>
                </a:solidFill>
                <a:latin typeface="Calibri"/>
                <a:cs typeface="Calibri"/>
              </a:rPr>
              <a:t>it</a:t>
            </a:r>
            <a:r>
              <a:rPr sz="1400" spc="21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1D1E"/>
                </a:solidFill>
                <a:latin typeface="Calibri"/>
                <a:cs typeface="Calibri"/>
              </a:rPr>
              <a:t>is</a:t>
            </a:r>
            <a:r>
              <a:rPr sz="1400" spc="21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1C1D1E"/>
                </a:solidFill>
                <a:latin typeface="Calibri"/>
                <a:cs typeface="Calibri"/>
              </a:rPr>
              <a:t>often</a:t>
            </a:r>
            <a:r>
              <a:rPr sz="1400" spc="21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1C1D1E"/>
                </a:solidFill>
                <a:latin typeface="Calibri"/>
                <a:cs typeface="Calibri"/>
              </a:rPr>
              <a:t>linked</a:t>
            </a:r>
            <a:r>
              <a:rPr sz="1400" spc="23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1D1E"/>
                </a:solidFill>
                <a:latin typeface="Calibri"/>
                <a:cs typeface="Calibri"/>
              </a:rPr>
              <a:t>to</a:t>
            </a:r>
            <a:r>
              <a:rPr sz="1400" spc="21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1C1D1E"/>
                </a:solidFill>
                <a:latin typeface="Calibri"/>
                <a:cs typeface="Calibri"/>
              </a:rPr>
              <a:t>foodborne</a:t>
            </a:r>
            <a:r>
              <a:rPr sz="1400" spc="6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1C1D1E"/>
                </a:solidFill>
                <a:latin typeface="Calibri"/>
                <a:cs typeface="Calibri"/>
              </a:rPr>
              <a:t>illnesses.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6000" y="2621764"/>
            <a:ext cx="335724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1400" spc="80" dirty="0">
                <a:solidFill>
                  <a:srgbClr val="1C1D1E"/>
                </a:solidFill>
                <a:latin typeface="Calibri"/>
                <a:cs typeface="Calibri"/>
              </a:rPr>
              <a:t>Salmonella,</a:t>
            </a:r>
            <a:r>
              <a:rPr sz="1400" spc="22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1C1D1E"/>
                </a:solidFill>
                <a:latin typeface="Calibri"/>
                <a:cs typeface="Calibri"/>
              </a:rPr>
              <a:t>Staphylococcus</a:t>
            </a:r>
            <a:r>
              <a:rPr sz="1400" spc="24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1C1D1E"/>
                </a:solidFill>
                <a:latin typeface="Calibri"/>
                <a:cs typeface="Calibri"/>
              </a:rPr>
              <a:t>aureus,</a:t>
            </a:r>
            <a:r>
              <a:rPr sz="1400" spc="22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1C1D1E"/>
                </a:solidFill>
                <a:latin typeface="Calibri"/>
                <a:cs typeface="Calibri"/>
              </a:rPr>
              <a:t>and</a:t>
            </a:r>
            <a:r>
              <a:rPr sz="1400" spc="3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1C1D1E"/>
                </a:solidFill>
                <a:latin typeface="Calibri"/>
                <a:cs typeface="Calibri"/>
              </a:rPr>
              <a:t>Clostridium</a:t>
            </a:r>
            <a:r>
              <a:rPr sz="1400" spc="28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1C1D1E"/>
                </a:solidFill>
                <a:latin typeface="Calibri"/>
                <a:cs typeface="Calibri"/>
              </a:rPr>
              <a:t>perfringens</a:t>
            </a:r>
            <a:r>
              <a:rPr sz="1400" spc="29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1D1E"/>
                </a:solidFill>
                <a:latin typeface="Calibri"/>
                <a:cs typeface="Calibri"/>
              </a:rPr>
              <a:t>are</a:t>
            </a:r>
            <a:r>
              <a:rPr sz="1400" spc="24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1C1D1E"/>
                </a:solidFill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  <a:p>
            <a:pPr marL="12700" marR="133350">
              <a:lnSpc>
                <a:spcPct val="125000"/>
              </a:lnSpc>
            </a:pPr>
            <a:r>
              <a:rPr sz="1400" spc="75" dirty="0">
                <a:solidFill>
                  <a:srgbClr val="1C1D1E"/>
                </a:solidFill>
                <a:latin typeface="Calibri"/>
                <a:cs typeface="Calibri"/>
              </a:rPr>
              <a:t>primary</a:t>
            </a:r>
            <a:r>
              <a:rPr sz="1400" spc="18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1C1D1E"/>
                </a:solidFill>
                <a:latin typeface="Calibri"/>
                <a:cs typeface="Calibri"/>
              </a:rPr>
              <a:t>agents</a:t>
            </a:r>
            <a:r>
              <a:rPr sz="1400" spc="21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1C1D1E"/>
                </a:solidFill>
                <a:latin typeface="Calibri"/>
                <a:cs typeface="Calibri"/>
              </a:rPr>
              <a:t>causing</a:t>
            </a:r>
            <a:r>
              <a:rPr sz="1400" spc="21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1C1D1E"/>
                </a:solidFill>
                <a:latin typeface="Calibri"/>
                <a:cs typeface="Calibri"/>
              </a:rPr>
              <a:t>these</a:t>
            </a:r>
            <a:r>
              <a:rPr sz="1400" spc="204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1C1D1E"/>
                </a:solidFill>
                <a:latin typeface="Calibri"/>
                <a:cs typeface="Calibri"/>
              </a:rPr>
              <a:t>diseases</a:t>
            </a:r>
            <a:r>
              <a:rPr sz="1400" spc="6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1D1E"/>
                </a:solidFill>
                <a:latin typeface="Calibri"/>
                <a:cs typeface="Calibri"/>
              </a:rPr>
              <a:t>in</a:t>
            </a:r>
            <a:r>
              <a:rPr sz="1400" spc="21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1C1D1E"/>
                </a:solidFill>
                <a:latin typeface="Calibri"/>
                <a:cs typeface="Calibri"/>
              </a:rPr>
              <a:t>chicken</a:t>
            </a:r>
            <a:r>
              <a:rPr sz="1400" spc="229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1C1D1E"/>
                </a:solidFill>
                <a:latin typeface="Calibri"/>
                <a:cs typeface="Calibri"/>
              </a:rPr>
              <a:t>and</a:t>
            </a:r>
            <a:r>
              <a:rPr sz="1400" spc="21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1C1D1E"/>
                </a:solidFill>
                <a:latin typeface="Calibri"/>
                <a:cs typeface="Calibri"/>
              </a:rPr>
              <a:t>turkey.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6000" y="3955388"/>
            <a:ext cx="3236595" cy="13601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spc="80" dirty="0">
                <a:solidFill>
                  <a:srgbClr val="1C1D1E"/>
                </a:solidFill>
                <a:latin typeface="Calibri"/>
                <a:cs typeface="Calibri"/>
              </a:rPr>
              <a:t>Salmonella</a:t>
            </a:r>
            <a:r>
              <a:rPr sz="1400" spc="21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1C1D1E"/>
                </a:solidFill>
                <a:latin typeface="Calibri"/>
                <a:cs typeface="Calibri"/>
              </a:rPr>
              <a:t>poses</a:t>
            </a:r>
            <a:r>
              <a:rPr sz="1400" spc="18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1D1E"/>
                </a:solidFill>
                <a:latin typeface="Calibri"/>
                <a:cs typeface="Calibri"/>
              </a:rPr>
              <a:t>a</a:t>
            </a:r>
            <a:r>
              <a:rPr sz="1400" spc="17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1C1D1E"/>
                </a:solidFill>
                <a:latin typeface="Calibri"/>
                <a:cs typeface="Calibri"/>
              </a:rPr>
              <a:t>significant</a:t>
            </a:r>
            <a:r>
              <a:rPr sz="1400" spc="22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1C1D1E"/>
                </a:solidFill>
                <a:latin typeface="Calibri"/>
                <a:cs typeface="Calibri"/>
              </a:rPr>
              <a:t>risk,</a:t>
            </a:r>
            <a:endParaRPr sz="1400">
              <a:latin typeface="Calibri"/>
              <a:cs typeface="Calibri"/>
            </a:endParaRPr>
          </a:p>
          <a:p>
            <a:pPr marL="12700" marR="55244">
              <a:lnSpc>
                <a:spcPct val="125000"/>
              </a:lnSpc>
              <a:spcBef>
                <a:spcPts val="5"/>
              </a:spcBef>
            </a:pPr>
            <a:r>
              <a:rPr sz="1400" spc="70" dirty="0">
                <a:solidFill>
                  <a:srgbClr val="1C1D1E"/>
                </a:solidFill>
                <a:latin typeface="Calibri"/>
                <a:cs typeface="Calibri"/>
              </a:rPr>
              <a:t>leading</a:t>
            </a:r>
            <a:r>
              <a:rPr sz="1400" spc="22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1D1E"/>
                </a:solidFill>
                <a:latin typeface="Calibri"/>
                <a:cs typeface="Calibri"/>
              </a:rPr>
              <a:t>to</a:t>
            </a:r>
            <a:r>
              <a:rPr sz="1400" spc="18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1C1D1E"/>
                </a:solidFill>
                <a:latin typeface="Calibri"/>
                <a:cs typeface="Calibri"/>
              </a:rPr>
              <a:t>high</a:t>
            </a:r>
            <a:r>
              <a:rPr sz="1400" spc="19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1C1D1E"/>
                </a:solidFill>
                <a:latin typeface="Calibri"/>
                <a:cs typeface="Calibri"/>
              </a:rPr>
              <a:t>medical</a:t>
            </a:r>
            <a:r>
              <a:rPr sz="1400" spc="22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1C1D1E"/>
                </a:solidFill>
                <a:latin typeface="Calibri"/>
                <a:cs typeface="Calibri"/>
              </a:rPr>
              <a:t>costs</a:t>
            </a:r>
            <a:r>
              <a:rPr sz="1400" spc="19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1C1D1E"/>
                </a:solidFill>
                <a:latin typeface="Calibri"/>
                <a:cs typeface="Calibri"/>
              </a:rPr>
              <a:t>and</a:t>
            </a:r>
            <a:r>
              <a:rPr sz="1400" spc="19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1C1D1E"/>
                </a:solidFill>
                <a:latin typeface="Calibri"/>
                <a:cs typeface="Calibri"/>
              </a:rPr>
              <a:t>lost</a:t>
            </a:r>
            <a:r>
              <a:rPr sz="1400" spc="4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1C1D1E"/>
                </a:solidFill>
                <a:latin typeface="Calibri"/>
                <a:cs typeface="Calibri"/>
              </a:rPr>
              <a:t>productivity,</a:t>
            </a:r>
            <a:r>
              <a:rPr sz="1400" spc="23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1C1D1E"/>
                </a:solidFill>
                <a:latin typeface="Calibri"/>
                <a:cs typeface="Calibri"/>
              </a:rPr>
              <a:t>making</a:t>
            </a:r>
            <a:r>
              <a:rPr sz="1400" spc="204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1C1D1E"/>
                </a:solidFill>
                <a:latin typeface="Calibri"/>
                <a:cs typeface="Calibri"/>
              </a:rPr>
              <a:t>its</a:t>
            </a:r>
            <a:r>
              <a:rPr sz="1400" spc="19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1C1D1E"/>
                </a:solidFill>
                <a:latin typeface="Calibri"/>
                <a:cs typeface="Calibri"/>
              </a:rPr>
              <a:t>reduction</a:t>
            </a:r>
            <a:r>
              <a:rPr sz="1400" spc="22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1C1D1E"/>
                </a:solidFill>
                <a:latin typeface="Calibri"/>
                <a:cs typeface="Calibri"/>
              </a:rPr>
              <a:t>in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25000"/>
              </a:lnSpc>
            </a:pPr>
            <a:r>
              <a:rPr sz="1400" spc="75" dirty="0">
                <a:solidFill>
                  <a:srgbClr val="1C1D1E"/>
                </a:solidFill>
                <a:latin typeface="Calibri"/>
                <a:cs typeface="Calibri"/>
              </a:rPr>
              <a:t>poultry</a:t>
            </a:r>
            <a:r>
              <a:rPr sz="1400" spc="18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1D1E"/>
                </a:solidFill>
                <a:latin typeface="Calibri"/>
                <a:cs typeface="Calibri"/>
              </a:rPr>
              <a:t>a</a:t>
            </a:r>
            <a:r>
              <a:rPr sz="1400" spc="16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1C1D1E"/>
                </a:solidFill>
                <a:latin typeface="Calibri"/>
                <a:cs typeface="Calibri"/>
              </a:rPr>
              <a:t>major</a:t>
            </a:r>
            <a:r>
              <a:rPr sz="1400" spc="170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1C1D1E"/>
                </a:solidFill>
                <a:latin typeface="Calibri"/>
                <a:cs typeface="Calibri"/>
              </a:rPr>
              <a:t>challenge</a:t>
            </a:r>
            <a:r>
              <a:rPr sz="1400" spc="22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1C1D1E"/>
                </a:solidFill>
                <a:latin typeface="Calibri"/>
                <a:cs typeface="Calibri"/>
              </a:rPr>
              <a:t>for</a:t>
            </a:r>
            <a:r>
              <a:rPr sz="1400" spc="14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1C1D1E"/>
                </a:solidFill>
                <a:latin typeface="Calibri"/>
                <a:cs typeface="Calibri"/>
              </a:rPr>
              <a:t>the</a:t>
            </a:r>
            <a:r>
              <a:rPr sz="1400" spc="18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1C1D1E"/>
                </a:solidFill>
                <a:latin typeface="Calibri"/>
                <a:cs typeface="Calibri"/>
              </a:rPr>
              <a:t>food</a:t>
            </a:r>
            <a:r>
              <a:rPr sz="1400" spc="45" dirty="0">
                <a:solidFill>
                  <a:srgbClr val="1C1D1E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1C1D1E"/>
                </a:solidFill>
                <a:latin typeface="Calibri"/>
                <a:cs typeface="Calibri"/>
              </a:rPr>
              <a:t>industry.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90609" y="1664970"/>
            <a:ext cx="268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4D680F"/>
                </a:solidFill>
                <a:latin typeface="Calibri"/>
                <a:cs typeface="Calibri"/>
              </a:rPr>
              <a:t>SALMONELLA</a:t>
            </a:r>
            <a:r>
              <a:rPr sz="1800" spc="245" dirty="0">
                <a:solidFill>
                  <a:srgbClr val="4D680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D680F"/>
                </a:solidFill>
                <a:latin typeface="Calibri"/>
                <a:cs typeface="Calibri"/>
              </a:rPr>
              <a:t>IN</a:t>
            </a:r>
            <a:r>
              <a:rPr sz="1800" spc="210" dirty="0">
                <a:solidFill>
                  <a:srgbClr val="4D680F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4D680F"/>
                </a:solidFill>
                <a:latin typeface="Calibri"/>
                <a:cs typeface="Calibri"/>
              </a:rPr>
              <a:t>POULTRY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90609" y="2047005"/>
            <a:ext cx="3302635" cy="136017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Include</a:t>
            </a:r>
            <a:r>
              <a:rPr sz="1400" spc="22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374051"/>
                </a:solidFill>
                <a:latin typeface="Calibri"/>
                <a:cs typeface="Calibri"/>
              </a:rPr>
              <a:t>nonmotile</a:t>
            </a:r>
            <a:r>
              <a:rPr sz="1400" spc="204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374051"/>
                </a:solidFill>
                <a:latin typeface="Calibri"/>
                <a:cs typeface="Calibri"/>
              </a:rPr>
              <a:t>serotypes</a:t>
            </a:r>
            <a:r>
              <a:rPr sz="1400" spc="21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(</a:t>
            </a:r>
            <a:r>
              <a:rPr sz="1400" spc="21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u="sng" spc="-50" dirty="0">
                <a:solidFill>
                  <a:srgbClr val="374051"/>
                </a:solidFill>
                <a:uFill>
                  <a:solidFill>
                    <a:srgbClr val="374051"/>
                  </a:solidFill>
                </a:uFill>
                <a:latin typeface="Calibri"/>
                <a:cs typeface="Calibri"/>
                <a:hlinkClick r:id="rId3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u="sng" spc="70" dirty="0">
                <a:solidFill>
                  <a:srgbClr val="374051"/>
                </a:solidFill>
                <a:uFill>
                  <a:solidFill>
                    <a:srgbClr val="374051"/>
                  </a:solidFill>
                </a:uFill>
                <a:latin typeface="Calibri"/>
                <a:cs typeface="Calibri"/>
                <a:hlinkClick r:id="rId3"/>
              </a:rPr>
              <a:t>enterica</a:t>
            </a:r>
            <a:r>
              <a:rPr sz="1400" u="sng" spc="204" dirty="0">
                <a:solidFill>
                  <a:srgbClr val="374051"/>
                </a:solidFill>
                <a:uFill>
                  <a:solidFill>
                    <a:srgbClr val="37405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400" u="sng" spc="75" dirty="0">
                <a:solidFill>
                  <a:srgbClr val="374051"/>
                </a:solidFill>
                <a:uFill>
                  <a:solidFill>
                    <a:srgbClr val="374051"/>
                  </a:solidFill>
                </a:uFill>
                <a:latin typeface="Calibri"/>
                <a:cs typeface="Calibri"/>
                <a:hlinkClick r:id="rId3"/>
              </a:rPr>
              <a:t>Pullorum</a:t>
            </a:r>
            <a:r>
              <a:rPr sz="1400" spc="145" dirty="0">
                <a:solidFill>
                  <a:srgbClr val="374051"/>
                </a:solidFill>
                <a:latin typeface="Times New Roman"/>
                <a:cs typeface="Times New Roman"/>
              </a:rPr>
              <a:t>  </a:t>
            </a:r>
            <a:r>
              <a:rPr sz="1400" spc="55" dirty="0">
                <a:solidFill>
                  <a:srgbClr val="374051"/>
                </a:solidFill>
                <a:latin typeface="Calibri"/>
                <a:cs typeface="Calibri"/>
              </a:rPr>
              <a:t>and</a:t>
            </a:r>
            <a:r>
              <a:rPr sz="1400" spc="20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374051"/>
                </a:solidFill>
                <a:uFill>
                  <a:solidFill>
                    <a:srgbClr val="374051"/>
                  </a:solidFill>
                </a:uFill>
                <a:latin typeface="Calibri"/>
                <a:cs typeface="Calibri"/>
                <a:hlinkClick r:id="rId4"/>
              </a:rPr>
              <a:t>S</a:t>
            </a:r>
            <a:r>
              <a:rPr sz="1400" u="sng" spc="155" dirty="0">
                <a:solidFill>
                  <a:srgbClr val="374051"/>
                </a:solidFill>
                <a:uFill>
                  <a:solidFill>
                    <a:srgbClr val="374051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1400" u="sng" spc="60" dirty="0">
                <a:solidFill>
                  <a:srgbClr val="374051"/>
                </a:solidFill>
                <a:uFill>
                  <a:solidFill>
                    <a:srgbClr val="374051"/>
                  </a:solidFill>
                </a:uFill>
                <a:latin typeface="Calibri"/>
                <a:cs typeface="Calibri"/>
                <a:hlinkClick r:id="rId4"/>
              </a:rPr>
              <a:t>enterica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u="sng" spc="80" dirty="0">
                <a:solidFill>
                  <a:srgbClr val="374051"/>
                </a:solidFill>
                <a:uFill>
                  <a:solidFill>
                    <a:srgbClr val="374051"/>
                  </a:solidFill>
                </a:uFill>
                <a:latin typeface="Calibri"/>
                <a:cs typeface="Calibri"/>
                <a:hlinkClick r:id="rId4"/>
              </a:rPr>
              <a:t>Gallinarum</a:t>
            </a:r>
            <a:r>
              <a:rPr sz="1400" spc="80" dirty="0">
                <a:solidFill>
                  <a:srgbClr val="374051"/>
                </a:solidFill>
                <a:latin typeface="Calibri"/>
                <a:cs typeface="Calibri"/>
              </a:rPr>
              <a:t>)</a:t>
            </a:r>
            <a:r>
              <a:rPr sz="1400" spc="21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374051"/>
                </a:solidFill>
                <a:latin typeface="Calibri"/>
                <a:cs typeface="Calibri"/>
              </a:rPr>
              <a:t>and</a:t>
            </a:r>
            <a:r>
              <a:rPr sz="1400" spc="19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motile</a:t>
            </a:r>
            <a:r>
              <a:rPr sz="1400" spc="21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u="sng" spc="65" dirty="0">
                <a:solidFill>
                  <a:srgbClr val="374051"/>
                </a:solidFill>
                <a:uFill>
                  <a:solidFill>
                    <a:srgbClr val="374051"/>
                  </a:solidFill>
                </a:uFill>
                <a:latin typeface="Calibri"/>
                <a:cs typeface="Calibri"/>
                <a:hlinkClick r:id="rId5"/>
              </a:rPr>
              <a:t>paratyphoid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25000"/>
              </a:lnSpc>
            </a:pPr>
            <a:r>
              <a:rPr sz="1400" spc="80" dirty="0">
                <a:solidFill>
                  <a:srgbClr val="374051"/>
                </a:solidFill>
                <a:latin typeface="Calibri"/>
                <a:cs typeface="Calibri"/>
              </a:rPr>
              <a:t>Salmonella,</a:t>
            </a:r>
            <a:r>
              <a:rPr sz="1400" spc="204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with</a:t>
            </a:r>
            <a:r>
              <a:rPr sz="1400" spc="18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a</a:t>
            </a:r>
            <a:r>
              <a:rPr sz="1400" spc="17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global</a:t>
            </a:r>
            <a:r>
              <a:rPr sz="1400" spc="19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presence</a:t>
            </a:r>
            <a:r>
              <a:rPr sz="1400" spc="21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374051"/>
                </a:solidFill>
                <a:latin typeface="Calibri"/>
                <a:cs typeface="Calibri"/>
              </a:rPr>
              <a:t>and</a:t>
            </a:r>
            <a:r>
              <a:rPr sz="1400" spc="3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374051"/>
                </a:solidFill>
                <a:latin typeface="Calibri"/>
                <a:cs typeface="Calibri"/>
              </a:rPr>
              <a:t>have</a:t>
            </a:r>
            <a:r>
              <a:rPr sz="1400" spc="19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public</a:t>
            </a:r>
            <a:r>
              <a:rPr sz="1400" spc="204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health</a:t>
            </a:r>
            <a:r>
              <a:rPr sz="1400" spc="204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implications.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90607" y="3686655"/>
            <a:ext cx="314579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USA's</a:t>
            </a:r>
            <a:r>
              <a:rPr sz="1400" spc="18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u="sng" spc="75" dirty="0">
                <a:solidFill>
                  <a:srgbClr val="374051"/>
                </a:solidFill>
                <a:uFill>
                  <a:solidFill>
                    <a:srgbClr val="374051"/>
                  </a:solidFill>
                </a:uFill>
                <a:latin typeface="Calibri"/>
                <a:cs typeface="Calibri"/>
                <a:hlinkClick r:id="rId6"/>
              </a:rPr>
              <a:t>National</a:t>
            </a:r>
            <a:r>
              <a:rPr sz="1400" u="sng" spc="204" dirty="0">
                <a:solidFill>
                  <a:srgbClr val="374051"/>
                </a:solidFill>
                <a:uFill>
                  <a:solidFill>
                    <a:srgbClr val="374051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sz="1400" u="sng" spc="70" dirty="0">
                <a:solidFill>
                  <a:srgbClr val="374051"/>
                </a:solidFill>
                <a:uFill>
                  <a:solidFill>
                    <a:srgbClr val="374051"/>
                  </a:solidFill>
                </a:uFill>
                <a:latin typeface="Calibri"/>
                <a:cs typeface="Calibri"/>
                <a:hlinkClick r:id="rId6"/>
              </a:rPr>
              <a:t>Poultry</a:t>
            </a:r>
            <a:r>
              <a:rPr sz="1400" u="sng" spc="200" dirty="0">
                <a:solidFill>
                  <a:srgbClr val="374051"/>
                </a:solidFill>
                <a:uFill>
                  <a:solidFill>
                    <a:srgbClr val="374051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sz="1400" u="sng" spc="60" dirty="0">
                <a:solidFill>
                  <a:srgbClr val="374051"/>
                </a:solidFill>
                <a:uFill>
                  <a:solidFill>
                    <a:srgbClr val="374051"/>
                  </a:solidFill>
                </a:uFill>
                <a:latin typeface="Calibri"/>
                <a:cs typeface="Calibri"/>
                <a:hlinkClick r:id="rId6"/>
              </a:rPr>
              <a:t>Improvement</a:t>
            </a:r>
            <a:r>
              <a:rPr sz="1400" spc="6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u="sng" spc="65" dirty="0">
                <a:solidFill>
                  <a:srgbClr val="374051"/>
                </a:solidFill>
                <a:uFill>
                  <a:solidFill>
                    <a:srgbClr val="374051"/>
                  </a:solidFill>
                </a:uFill>
                <a:latin typeface="Calibri"/>
                <a:cs typeface="Calibri"/>
                <a:hlinkClick r:id="rId6"/>
              </a:rPr>
              <a:t>Plan</a:t>
            </a:r>
            <a:r>
              <a:rPr sz="14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374051"/>
                </a:solidFill>
                <a:latin typeface="Calibri"/>
                <a:cs typeface="Calibri"/>
              </a:rPr>
              <a:t>has</a:t>
            </a:r>
            <a:r>
              <a:rPr sz="14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reduced</a:t>
            </a:r>
            <a:r>
              <a:rPr sz="1400" spc="21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S</a:t>
            </a:r>
            <a:r>
              <a:rPr sz="1400" spc="14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enterica</a:t>
            </a:r>
            <a:r>
              <a:rPr sz="1400" spc="22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Pullorum</a:t>
            </a:r>
            <a:r>
              <a:rPr sz="1400" spc="6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374051"/>
                </a:solidFill>
                <a:latin typeface="Calibri"/>
                <a:cs typeface="Calibri"/>
              </a:rPr>
              <a:t>and</a:t>
            </a:r>
            <a:r>
              <a:rPr sz="1400" spc="19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S</a:t>
            </a:r>
            <a:r>
              <a:rPr sz="1400" spc="15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enterica</a:t>
            </a:r>
            <a:r>
              <a:rPr sz="1400" spc="229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374051"/>
                </a:solidFill>
                <a:latin typeface="Calibri"/>
                <a:cs typeface="Calibri"/>
              </a:rPr>
              <a:t>Gallinarum</a:t>
            </a:r>
            <a:r>
              <a:rPr sz="1400" spc="204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infections.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90607" y="4791810"/>
            <a:ext cx="3255645" cy="1359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S</a:t>
            </a:r>
            <a:r>
              <a:rPr sz="1400" spc="18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enterica</a:t>
            </a:r>
            <a:r>
              <a:rPr sz="1400" spc="229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Arizonae</a:t>
            </a:r>
            <a:r>
              <a:rPr sz="1400" spc="21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is</a:t>
            </a:r>
            <a:r>
              <a:rPr sz="1400" spc="20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374051"/>
                </a:solidFill>
                <a:latin typeface="Calibri"/>
                <a:cs typeface="Calibri"/>
              </a:rPr>
              <a:t>primarily</a:t>
            </a:r>
            <a:r>
              <a:rPr sz="1400" spc="229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374051"/>
                </a:solidFill>
                <a:latin typeface="Calibri"/>
                <a:cs typeface="Calibri"/>
              </a:rPr>
              <a:t>affects</a:t>
            </a:r>
            <a:r>
              <a:rPr sz="1400" spc="5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young</a:t>
            </a:r>
            <a:r>
              <a:rPr sz="1400" spc="18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374051"/>
                </a:solidFill>
                <a:latin typeface="Calibri"/>
                <a:cs typeface="Calibri"/>
              </a:rPr>
              <a:t>turkeys</a:t>
            </a:r>
            <a:r>
              <a:rPr sz="1400" spc="22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through</a:t>
            </a:r>
            <a:r>
              <a:rPr sz="1400" spc="204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374051"/>
                </a:solidFill>
                <a:latin typeface="Calibri"/>
                <a:cs typeface="Calibri"/>
              </a:rPr>
              <a:t>egg</a:t>
            </a:r>
            <a:endParaRPr sz="1400">
              <a:latin typeface="Calibri"/>
              <a:cs typeface="Calibri"/>
            </a:endParaRPr>
          </a:p>
          <a:p>
            <a:pPr marL="12700" marR="604520">
              <a:lnSpc>
                <a:spcPct val="125000"/>
              </a:lnSpc>
            </a:pPr>
            <a:r>
              <a:rPr sz="1400" spc="80" dirty="0">
                <a:solidFill>
                  <a:srgbClr val="374051"/>
                </a:solidFill>
                <a:latin typeface="Calibri"/>
                <a:cs typeface="Calibri"/>
              </a:rPr>
              <a:t>transmission.</a:t>
            </a:r>
            <a:r>
              <a:rPr sz="1400" spc="24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374051"/>
                </a:solidFill>
                <a:latin typeface="Calibri"/>
                <a:cs typeface="Calibri"/>
              </a:rPr>
              <a:t>previously</a:t>
            </a:r>
            <a:r>
              <a:rPr sz="1400" spc="24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it</a:t>
            </a:r>
            <a:r>
              <a:rPr sz="1400" spc="20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374051"/>
                </a:solidFill>
                <a:latin typeface="Calibri"/>
                <a:cs typeface="Calibri"/>
              </a:rPr>
              <a:t>was</a:t>
            </a:r>
            <a:r>
              <a:rPr sz="1400" spc="2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80" dirty="0">
                <a:solidFill>
                  <a:srgbClr val="374051"/>
                </a:solidFill>
                <a:latin typeface="Calibri"/>
                <a:cs typeface="Calibri"/>
              </a:rPr>
              <a:t>classified</a:t>
            </a:r>
            <a:r>
              <a:rPr sz="1400" spc="22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separately</a:t>
            </a:r>
            <a:r>
              <a:rPr sz="1400" spc="24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374051"/>
                </a:solidFill>
                <a:latin typeface="Calibri"/>
                <a:cs typeface="Calibri"/>
              </a:rPr>
              <a:t>but</a:t>
            </a:r>
            <a:r>
              <a:rPr sz="1400" spc="21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is</a:t>
            </a:r>
            <a:r>
              <a:rPr sz="1400" spc="19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374051"/>
                </a:solidFill>
                <a:latin typeface="Calibri"/>
                <a:cs typeface="Calibri"/>
              </a:rPr>
              <a:t>now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grouped</a:t>
            </a:r>
            <a:r>
              <a:rPr sz="1400" spc="20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with</a:t>
            </a:r>
            <a:r>
              <a:rPr sz="1400" spc="18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374051"/>
                </a:solidFill>
                <a:latin typeface="Calibri"/>
                <a:cs typeface="Calibri"/>
              </a:rPr>
              <a:t>paratyphoid</a:t>
            </a:r>
            <a:r>
              <a:rPr sz="1400" spc="229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Salmonella.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59743" y="6426808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76707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5175" y="6652056"/>
            <a:ext cx="43897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https://www.mayoclinic.org/diseases-conditions/salmonella/symptoms-causes/syc-20355329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59073" y="2199894"/>
              <a:ext cx="5675630" cy="2438400"/>
            </a:xfrm>
            <a:custGeom>
              <a:avLst/>
              <a:gdLst/>
              <a:ahLst/>
              <a:cxnLst/>
              <a:rect l="l" t="t" r="r" b="b"/>
              <a:pathLst>
                <a:path w="5675630" h="2438400">
                  <a:moveTo>
                    <a:pt x="0" y="2438400"/>
                  </a:moveTo>
                  <a:lnTo>
                    <a:pt x="5675376" y="2438400"/>
                  </a:lnTo>
                  <a:lnTo>
                    <a:pt x="5675376" y="0"/>
                  </a:lnTo>
                  <a:lnTo>
                    <a:pt x="0" y="0"/>
                  </a:lnTo>
                  <a:lnTo>
                    <a:pt x="0" y="2438400"/>
                  </a:lnTo>
                  <a:close/>
                </a:path>
              </a:pathLst>
            </a:custGeom>
            <a:ln w="38100">
              <a:solidFill>
                <a:srgbClr val="99C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375915"/>
              <a:ext cx="12192000" cy="4482465"/>
            </a:xfrm>
            <a:custGeom>
              <a:avLst/>
              <a:gdLst/>
              <a:ahLst/>
              <a:cxnLst/>
              <a:rect l="l" t="t" r="r" b="b"/>
              <a:pathLst>
                <a:path w="12192000" h="4482465">
                  <a:moveTo>
                    <a:pt x="12191999" y="0"/>
                  </a:moveTo>
                  <a:lnTo>
                    <a:pt x="0" y="0"/>
                  </a:lnTo>
                  <a:lnTo>
                    <a:pt x="0" y="4482084"/>
                  </a:lnTo>
                  <a:lnTo>
                    <a:pt x="12191999" y="4482084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353F21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97934" y="2406218"/>
            <a:ext cx="45802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60" dirty="0">
                <a:solidFill>
                  <a:srgbClr val="99CF20"/>
                </a:solidFill>
              </a:rPr>
              <a:t>THE</a:t>
            </a:r>
            <a:r>
              <a:rPr sz="6000" spc="60" dirty="0">
                <a:solidFill>
                  <a:srgbClr val="99CF20"/>
                </a:solidFill>
                <a:latin typeface="Times New Roman"/>
                <a:cs typeface="Times New Roman"/>
              </a:rPr>
              <a:t> </a:t>
            </a:r>
            <a:r>
              <a:rPr sz="6000" spc="45" dirty="0">
                <a:solidFill>
                  <a:srgbClr val="99CF20"/>
                </a:solidFill>
              </a:rPr>
              <a:t>PRODUCT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8"/>
            <a:chOff x="0" y="0"/>
            <a:chExt cx="12192000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44674" y="3283458"/>
              <a:ext cx="7324725" cy="1495425"/>
            </a:xfrm>
            <a:custGeom>
              <a:avLst/>
              <a:gdLst/>
              <a:ahLst/>
              <a:cxnLst/>
              <a:rect l="l" t="t" r="r" b="b"/>
              <a:pathLst>
                <a:path w="7324725" h="1495425">
                  <a:moveTo>
                    <a:pt x="7324344" y="0"/>
                  </a:moveTo>
                  <a:lnTo>
                    <a:pt x="0" y="0"/>
                  </a:lnTo>
                  <a:lnTo>
                    <a:pt x="0" y="1495044"/>
                  </a:lnTo>
                  <a:lnTo>
                    <a:pt x="7324344" y="1495044"/>
                  </a:lnTo>
                  <a:lnTo>
                    <a:pt x="7324344" y="0"/>
                  </a:lnTo>
                  <a:close/>
                </a:path>
              </a:pathLst>
            </a:custGeom>
            <a:solidFill>
              <a:srgbClr val="76707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44674" y="3283458"/>
              <a:ext cx="7324725" cy="1495425"/>
            </a:xfrm>
            <a:custGeom>
              <a:avLst/>
              <a:gdLst/>
              <a:ahLst/>
              <a:cxnLst/>
              <a:rect l="l" t="t" r="r" b="b"/>
              <a:pathLst>
                <a:path w="7324725" h="1495425">
                  <a:moveTo>
                    <a:pt x="0" y="1495044"/>
                  </a:moveTo>
                  <a:lnTo>
                    <a:pt x="7324344" y="1495044"/>
                  </a:lnTo>
                  <a:lnTo>
                    <a:pt x="7324344" y="0"/>
                  </a:lnTo>
                  <a:lnTo>
                    <a:pt x="0" y="0"/>
                  </a:lnTo>
                  <a:lnTo>
                    <a:pt x="0" y="1495044"/>
                  </a:lnTo>
                  <a:close/>
                </a:path>
              </a:pathLst>
            </a:custGeom>
            <a:ln w="38100">
              <a:solidFill>
                <a:srgbClr val="99C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56717" rIns="0" bIns="0" rtlCol="0">
            <a:spAutoFit/>
          </a:bodyPr>
          <a:lstStyle/>
          <a:p>
            <a:pPr marL="779145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Poultrex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Ecodge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introducing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GREEN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Innovative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toxin-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free,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emulsifying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concentrate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solution,</a:t>
            </a:r>
            <a:r>
              <a:rPr sz="1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disinfecting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animal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habitats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against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pests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diseases,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totally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safe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animals,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humans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170430"/>
          </a:xfrm>
          <a:custGeom>
            <a:avLst/>
            <a:gdLst/>
            <a:ahLst/>
            <a:cxnLst/>
            <a:rect l="l" t="t" r="r" b="b"/>
            <a:pathLst>
              <a:path w="12192000" h="2170430">
                <a:moveTo>
                  <a:pt x="12192000" y="0"/>
                </a:moveTo>
                <a:lnTo>
                  <a:pt x="0" y="0"/>
                </a:lnTo>
                <a:lnTo>
                  <a:pt x="0" y="2170176"/>
                </a:lnTo>
                <a:lnTo>
                  <a:pt x="12192000" y="2170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D7E2E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371" rIns="0" bIns="0" rtlCol="0">
            <a:spAutoFit/>
          </a:bodyPr>
          <a:lstStyle/>
          <a:p>
            <a:pPr marL="94615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Calibri"/>
                <a:cs typeface="Calibri"/>
              </a:rPr>
              <a:t>THE</a:t>
            </a:r>
            <a:r>
              <a:rPr sz="4000" spc="155" dirty="0">
                <a:latin typeface="Times New Roman"/>
                <a:cs typeface="Times New Roman"/>
              </a:rPr>
              <a:t> </a:t>
            </a:r>
            <a:r>
              <a:rPr sz="4000" b="1" spc="55" dirty="0">
                <a:latin typeface="Calibri"/>
                <a:cs typeface="Calibri"/>
              </a:rPr>
              <a:t>SOLUTION</a:t>
            </a:r>
            <a:r>
              <a:rPr sz="4000" spc="20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Calibri"/>
                <a:cs typeface="Calibri"/>
              </a:rPr>
              <a:t>-</a:t>
            </a:r>
            <a:r>
              <a:rPr sz="4000" spc="155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POULTREX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84535" y="2427389"/>
            <a:ext cx="481965" cy="719455"/>
            <a:chOff x="4484535" y="2427389"/>
            <a:chExt cx="481965" cy="7194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5096" y="2495918"/>
              <a:ext cx="102603" cy="1027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50447" y="2547277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41" y="0"/>
                  </a:moveTo>
                  <a:lnTo>
                    <a:pt x="15660" y="2019"/>
                  </a:lnTo>
                  <a:lnTo>
                    <a:pt x="7510" y="7526"/>
                  </a:lnTo>
                  <a:lnTo>
                    <a:pt x="2015" y="15693"/>
                  </a:lnTo>
                  <a:lnTo>
                    <a:pt x="0" y="25692"/>
                  </a:lnTo>
                  <a:lnTo>
                    <a:pt x="2015" y="35689"/>
                  </a:lnTo>
                  <a:lnTo>
                    <a:pt x="7510" y="43851"/>
                  </a:lnTo>
                  <a:lnTo>
                    <a:pt x="15660" y="49353"/>
                  </a:lnTo>
                  <a:lnTo>
                    <a:pt x="25641" y="51371"/>
                  </a:lnTo>
                  <a:lnTo>
                    <a:pt x="35629" y="49353"/>
                  </a:lnTo>
                  <a:lnTo>
                    <a:pt x="43783" y="43851"/>
                  </a:lnTo>
                  <a:lnTo>
                    <a:pt x="49279" y="35689"/>
                  </a:lnTo>
                  <a:lnTo>
                    <a:pt x="51295" y="25692"/>
                  </a:lnTo>
                  <a:lnTo>
                    <a:pt x="49279" y="15693"/>
                  </a:lnTo>
                  <a:lnTo>
                    <a:pt x="43783" y="7526"/>
                  </a:lnTo>
                  <a:lnTo>
                    <a:pt x="35629" y="2019"/>
                  </a:lnTo>
                  <a:lnTo>
                    <a:pt x="25641" y="0"/>
                  </a:lnTo>
                  <a:close/>
                </a:path>
              </a:pathLst>
            </a:custGeom>
            <a:solidFill>
              <a:srgbClr val="4D68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8994" y="2427389"/>
              <a:ext cx="68402" cy="6852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84535" y="2624340"/>
              <a:ext cx="481965" cy="522605"/>
            </a:xfrm>
            <a:custGeom>
              <a:avLst/>
              <a:gdLst/>
              <a:ahLst/>
              <a:cxnLst/>
              <a:rect l="l" t="t" r="r" b="b"/>
              <a:pathLst>
                <a:path w="481964" h="522605">
                  <a:moveTo>
                    <a:pt x="470255" y="0"/>
                  </a:moveTo>
                  <a:lnTo>
                    <a:pt x="10261" y="0"/>
                  </a:lnTo>
                  <a:lnTo>
                    <a:pt x="3416" y="5130"/>
                  </a:lnTo>
                  <a:lnTo>
                    <a:pt x="0" y="20548"/>
                  </a:lnTo>
                  <a:lnTo>
                    <a:pt x="3416" y="28257"/>
                  </a:lnTo>
                  <a:lnTo>
                    <a:pt x="10261" y="31673"/>
                  </a:lnTo>
                  <a:lnTo>
                    <a:pt x="25092" y="40569"/>
                  </a:lnTo>
                  <a:lnTo>
                    <a:pt x="32708" y="48261"/>
                  </a:lnTo>
                  <a:lnTo>
                    <a:pt x="35514" y="59004"/>
                  </a:lnTo>
                  <a:lnTo>
                    <a:pt x="35832" y="73309"/>
                  </a:lnTo>
                  <a:lnTo>
                    <a:pt x="35915" y="470890"/>
                  </a:lnTo>
                  <a:lnTo>
                    <a:pt x="39963" y="490838"/>
                  </a:lnTo>
                  <a:lnTo>
                    <a:pt x="50985" y="507172"/>
                  </a:lnTo>
                  <a:lnTo>
                    <a:pt x="67296" y="518209"/>
                  </a:lnTo>
                  <a:lnTo>
                    <a:pt x="87210" y="522262"/>
                  </a:lnTo>
                  <a:lnTo>
                    <a:pt x="395020" y="522262"/>
                  </a:lnTo>
                  <a:lnTo>
                    <a:pt x="414935" y="518209"/>
                  </a:lnTo>
                  <a:lnTo>
                    <a:pt x="431245" y="507172"/>
                  </a:lnTo>
                  <a:lnTo>
                    <a:pt x="442267" y="490838"/>
                  </a:lnTo>
                  <a:lnTo>
                    <a:pt x="446316" y="470890"/>
                  </a:lnTo>
                  <a:lnTo>
                    <a:pt x="446316" y="453771"/>
                  </a:lnTo>
                  <a:lnTo>
                    <a:pt x="257352" y="453771"/>
                  </a:lnTo>
                  <a:lnTo>
                    <a:pt x="257352" y="419519"/>
                  </a:lnTo>
                  <a:lnTo>
                    <a:pt x="446316" y="419519"/>
                  </a:lnTo>
                  <a:lnTo>
                    <a:pt x="446316" y="385279"/>
                  </a:lnTo>
                  <a:lnTo>
                    <a:pt x="257352" y="385279"/>
                  </a:lnTo>
                  <a:lnTo>
                    <a:pt x="257352" y="351028"/>
                  </a:lnTo>
                  <a:lnTo>
                    <a:pt x="446316" y="351028"/>
                  </a:lnTo>
                  <a:lnTo>
                    <a:pt x="446316" y="316776"/>
                  </a:lnTo>
                  <a:lnTo>
                    <a:pt x="257352" y="316776"/>
                  </a:lnTo>
                  <a:lnTo>
                    <a:pt x="257352" y="282536"/>
                  </a:lnTo>
                  <a:lnTo>
                    <a:pt x="446316" y="282536"/>
                  </a:lnTo>
                  <a:lnTo>
                    <a:pt x="446316" y="248285"/>
                  </a:lnTo>
                  <a:lnTo>
                    <a:pt x="257352" y="248285"/>
                  </a:lnTo>
                  <a:lnTo>
                    <a:pt x="257352" y="214045"/>
                  </a:lnTo>
                  <a:lnTo>
                    <a:pt x="446316" y="214045"/>
                  </a:lnTo>
                  <a:lnTo>
                    <a:pt x="446316" y="179793"/>
                  </a:lnTo>
                  <a:lnTo>
                    <a:pt x="257352" y="179793"/>
                  </a:lnTo>
                  <a:lnTo>
                    <a:pt x="257352" y="145554"/>
                  </a:lnTo>
                  <a:lnTo>
                    <a:pt x="446316" y="145554"/>
                  </a:lnTo>
                  <a:lnTo>
                    <a:pt x="446316" y="102743"/>
                  </a:lnTo>
                  <a:lnTo>
                    <a:pt x="69253" y="102743"/>
                  </a:lnTo>
                  <a:lnTo>
                    <a:pt x="69253" y="77050"/>
                  </a:lnTo>
                  <a:lnTo>
                    <a:pt x="68359" y="64705"/>
                  </a:lnTo>
                  <a:lnTo>
                    <a:pt x="65944" y="53401"/>
                  </a:lnTo>
                  <a:lnTo>
                    <a:pt x="62405" y="43219"/>
                  </a:lnTo>
                  <a:lnTo>
                    <a:pt x="58140" y="34239"/>
                  </a:lnTo>
                  <a:lnTo>
                    <a:pt x="468366" y="34239"/>
                  </a:lnTo>
                  <a:lnTo>
                    <a:pt x="471119" y="32537"/>
                  </a:lnTo>
                  <a:lnTo>
                    <a:pt x="477100" y="28257"/>
                  </a:lnTo>
                  <a:lnTo>
                    <a:pt x="481368" y="20548"/>
                  </a:lnTo>
                  <a:lnTo>
                    <a:pt x="478802" y="12839"/>
                  </a:lnTo>
                  <a:lnTo>
                    <a:pt x="477100" y="5130"/>
                  </a:lnTo>
                  <a:lnTo>
                    <a:pt x="470255" y="0"/>
                  </a:lnTo>
                  <a:close/>
                </a:path>
                <a:path w="481964" h="522605">
                  <a:moveTo>
                    <a:pt x="446316" y="419519"/>
                  </a:moveTo>
                  <a:lnTo>
                    <a:pt x="359956" y="419519"/>
                  </a:lnTo>
                  <a:lnTo>
                    <a:pt x="359956" y="453771"/>
                  </a:lnTo>
                  <a:lnTo>
                    <a:pt x="446316" y="453771"/>
                  </a:lnTo>
                  <a:lnTo>
                    <a:pt x="446316" y="419519"/>
                  </a:lnTo>
                  <a:close/>
                </a:path>
                <a:path w="481964" h="522605">
                  <a:moveTo>
                    <a:pt x="446316" y="351028"/>
                  </a:moveTo>
                  <a:lnTo>
                    <a:pt x="359956" y="351028"/>
                  </a:lnTo>
                  <a:lnTo>
                    <a:pt x="359956" y="385279"/>
                  </a:lnTo>
                  <a:lnTo>
                    <a:pt x="446316" y="385279"/>
                  </a:lnTo>
                  <a:lnTo>
                    <a:pt x="446316" y="351028"/>
                  </a:lnTo>
                  <a:close/>
                </a:path>
                <a:path w="481964" h="522605">
                  <a:moveTo>
                    <a:pt x="446316" y="282536"/>
                  </a:moveTo>
                  <a:lnTo>
                    <a:pt x="359956" y="282536"/>
                  </a:lnTo>
                  <a:lnTo>
                    <a:pt x="359956" y="316776"/>
                  </a:lnTo>
                  <a:lnTo>
                    <a:pt x="446316" y="316776"/>
                  </a:lnTo>
                  <a:lnTo>
                    <a:pt x="446316" y="282536"/>
                  </a:lnTo>
                  <a:close/>
                </a:path>
                <a:path w="481964" h="522605">
                  <a:moveTo>
                    <a:pt x="446316" y="214045"/>
                  </a:moveTo>
                  <a:lnTo>
                    <a:pt x="359956" y="214045"/>
                  </a:lnTo>
                  <a:lnTo>
                    <a:pt x="359956" y="248285"/>
                  </a:lnTo>
                  <a:lnTo>
                    <a:pt x="446316" y="248285"/>
                  </a:lnTo>
                  <a:lnTo>
                    <a:pt x="446316" y="214045"/>
                  </a:lnTo>
                  <a:close/>
                </a:path>
                <a:path w="481964" h="522605">
                  <a:moveTo>
                    <a:pt x="446316" y="145554"/>
                  </a:moveTo>
                  <a:lnTo>
                    <a:pt x="359956" y="145554"/>
                  </a:lnTo>
                  <a:lnTo>
                    <a:pt x="359956" y="179793"/>
                  </a:lnTo>
                  <a:lnTo>
                    <a:pt x="446316" y="179793"/>
                  </a:lnTo>
                  <a:lnTo>
                    <a:pt x="446316" y="145554"/>
                  </a:lnTo>
                  <a:close/>
                </a:path>
                <a:path w="481964" h="522605">
                  <a:moveTo>
                    <a:pt x="300113" y="68491"/>
                  </a:moveTo>
                  <a:lnTo>
                    <a:pt x="268555" y="69816"/>
                  </a:lnTo>
                  <a:lnTo>
                    <a:pt x="241971" y="73309"/>
                  </a:lnTo>
                  <a:lnTo>
                    <a:pt x="218594" y="78247"/>
                  </a:lnTo>
                  <a:lnTo>
                    <a:pt x="172183" y="90221"/>
                  </a:lnTo>
                  <a:lnTo>
                    <a:pt x="144500" y="95892"/>
                  </a:lnTo>
                  <a:lnTo>
                    <a:pt x="111045" y="100280"/>
                  </a:lnTo>
                  <a:lnTo>
                    <a:pt x="69253" y="102743"/>
                  </a:lnTo>
                  <a:lnTo>
                    <a:pt x="446316" y="102743"/>
                  </a:lnTo>
                  <a:lnTo>
                    <a:pt x="446316" y="93319"/>
                  </a:lnTo>
                  <a:lnTo>
                    <a:pt x="411264" y="93319"/>
                  </a:lnTo>
                  <a:lnTo>
                    <a:pt x="388606" y="85105"/>
                  </a:lnTo>
                  <a:lnTo>
                    <a:pt x="361453" y="77050"/>
                  </a:lnTo>
                  <a:lnTo>
                    <a:pt x="331429" y="70925"/>
                  </a:lnTo>
                  <a:lnTo>
                    <a:pt x="300113" y="68491"/>
                  </a:lnTo>
                  <a:close/>
                </a:path>
                <a:path w="481964" h="522605">
                  <a:moveTo>
                    <a:pt x="468366" y="34239"/>
                  </a:moveTo>
                  <a:lnTo>
                    <a:pt x="422376" y="34239"/>
                  </a:lnTo>
                  <a:lnTo>
                    <a:pt x="418111" y="43235"/>
                  </a:lnTo>
                  <a:lnTo>
                    <a:pt x="414577" y="53401"/>
                  </a:lnTo>
                  <a:lnTo>
                    <a:pt x="412159" y="64705"/>
                  </a:lnTo>
                  <a:lnTo>
                    <a:pt x="411264" y="77050"/>
                  </a:lnTo>
                  <a:lnTo>
                    <a:pt x="411264" y="93319"/>
                  </a:lnTo>
                  <a:lnTo>
                    <a:pt x="446316" y="93319"/>
                  </a:lnTo>
                  <a:lnTo>
                    <a:pt x="446316" y="77050"/>
                  </a:lnTo>
                  <a:lnTo>
                    <a:pt x="450070" y="57092"/>
                  </a:lnTo>
                  <a:lnTo>
                    <a:pt x="458410" y="43219"/>
                  </a:lnTo>
                  <a:lnTo>
                    <a:pt x="466879" y="35158"/>
                  </a:lnTo>
                  <a:lnTo>
                    <a:pt x="468366" y="34239"/>
                  </a:lnTo>
                  <a:close/>
                </a:path>
              </a:pathLst>
            </a:custGeom>
            <a:solidFill>
              <a:srgbClr val="4D68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605096" y="239314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25641" y="0"/>
                </a:moveTo>
                <a:lnTo>
                  <a:pt x="15660" y="2026"/>
                </a:lnTo>
                <a:lnTo>
                  <a:pt x="7510" y="7543"/>
                </a:lnTo>
                <a:lnTo>
                  <a:pt x="2015" y="15709"/>
                </a:lnTo>
                <a:lnTo>
                  <a:pt x="0" y="25679"/>
                </a:lnTo>
                <a:lnTo>
                  <a:pt x="2015" y="35683"/>
                </a:lnTo>
                <a:lnTo>
                  <a:pt x="7510" y="43849"/>
                </a:lnTo>
                <a:lnTo>
                  <a:pt x="15660" y="49353"/>
                </a:lnTo>
                <a:lnTo>
                  <a:pt x="25641" y="51371"/>
                </a:lnTo>
                <a:lnTo>
                  <a:pt x="35629" y="49353"/>
                </a:lnTo>
                <a:lnTo>
                  <a:pt x="43783" y="43849"/>
                </a:lnTo>
                <a:lnTo>
                  <a:pt x="49279" y="35683"/>
                </a:lnTo>
                <a:lnTo>
                  <a:pt x="51295" y="25679"/>
                </a:lnTo>
                <a:lnTo>
                  <a:pt x="49279" y="15709"/>
                </a:lnTo>
                <a:lnTo>
                  <a:pt x="43783" y="7543"/>
                </a:lnTo>
                <a:lnTo>
                  <a:pt x="35629" y="2026"/>
                </a:lnTo>
                <a:lnTo>
                  <a:pt x="25641" y="0"/>
                </a:lnTo>
                <a:close/>
              </a:path>
            </a:pathLst>
          </a:custGeom>
          <a:solidFill>
            <a:srgbClr val="4D68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5129" y="3820795"/>
            <a:ext cx="158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4D680F"/>
                </a:solidFill>
                <a:latin typeface="Calibri"/>
                <a:cs typeface="Calibri"/>
              </a:rPr>
              <a:t>EASY</a:t>
            </a:r>
            <a:r>
              <a:rPr sz="1800" spc="155" dirty="0">
                <a:solidFill>
                  <a:srgbClr val="4D680F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4D680F"/>
                </a:solidFill>
                <a:latin typeface="Calibri"/>
                <a:cs typeface="Calibri"/>
              </a:rPr>
              <a:t>APPLYING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2523" y="4373117"/>
            <a:ext cx="2037080" cy="1733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75" dirty="0">
                <a:latin typeface="Calibri"/>
                <a:cs typeface="Calibri"/>
              </a:rPr>
              <a:t>Liquid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Calibri"/>
                <a:cs typeface="Calibri"/>
              </a:rPr>
              <a:t>Disinfectant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Calibri"/>
                <a:cs typeface="Calibri"/>
              </a:rPr>
              <a:t>;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Calibri"/>
                <a:cs typeface="Calibri"/>
              </a:rPr>
              <a:t>Can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Calibri"/>
                <a:cs typeface="Calibri"/>
              </a:rPr>
              <a:t>applied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Calibri"/>
                <a:cs typeface="Calibri"/>
              </a:rPr>
              <a:t>the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Calibri"/>
                <a:cs typeface="Calibri"/>
              </a:rPr>
              <a:t>animals'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bodies,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75" dirty="0">
                <a:latin typeface="Calibri"/>
                <a:cs typeface="Calibri"/>
              </a:rPr>
              <a:t>without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Calibri"/>
                <a:cs typeface="Calibri"/>
              </a:rPr>
              <a:t>the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Calibri"/>
                <a:cs typeface="Calibri"/>
              </a:rPr>
              <a:t>need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Calibri"/>
                <a:cs typeface="Calibri"/>
              </a:rPr>
              <a:t>to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600" spc="60" dirty="0">
                <a:latin typeface="Calibri"/>
                <a:cs typeface="Calibri"/>
              </a:rPr>
              <a:t>evacuate;</a:t>
            </a:r>
            <a:endParaRPr sz="1600">
              <a:latin typeface="Calibri"/>
              <a:cs typeface="Calibri"/>
            </a:endParaRPr>
          </a:p>
          <a:p>
            <a:pPr marL="134620" marR="125730" algn="ctr">
              <a:lnSpc>
                <a:spcPts val="1930"/>
              </a:lnSpc>
              <a:spcBef>
                <a:spcPts val="55"/>
              </a:spcBef>
            </a:pPr>
            <a:r>
              <a:rPr sz="1600" spc="50" dirty="0">
                <a:latin typeface="Calibri"/>
                <a:cs typeface="Calibri"/>
              </a:rPr>
              <a:t>Safe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Calibri"/>
                <a:cs typeface="Calibri"/>
              </a:rPr>
              <a:t>humans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Calibri"/>
                <a:cs typeface="Calibri"/>
              </a:rPr>
              <a:t>as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Calibri"/>
                <a:cs typeface="Calibri"/>
              </a:rPr>
              <a:t>well.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12234" y="3820795"/>
            <a:ext cx="1609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4D680F"/>
                </a:solidFill>
                <a:latin typeface="Calibri"/>
                <a:cs typeface="Calibri"/>
              </a:rPr>
              <a:t>NEW</a:t>
            </a:r>
            <a:r>
              <a:rPr sz="1800" spc="165" dirty="0">
                <a:solidFill>
                  <a:srgbClr val="4D680F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4D680F"/>
                </a:solidFill>
                <a:latin typeface="Calibri"/>
                <a:cs typeface="Calibri"/>
              </a:rPr>
              <a:t>FORMULA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7126" y="4373117"/>
            <a:ext cx="2018030" cy="1489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845" indent="-210820">
              <a:lnSpc>
                <a:spcPct val="100000"/>
              </a:lnSpc>
              <a:spcBef>
                <a:spcPts val="95"/>
              </a:spcBef>
            </a:pPr>
            <a:r>
              <a:rPr sz="1600" spc="70" dirty="0">
                <a:latin typeface="Calibri"/>
                <a:cs typeface="Calibri"/>
              </a:rPr>
              <a:t>Integrated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Calibri"/>
                <a:cs typeface="Calibri"/>
              </a:rPr>
              <a:t>Solution;</a:t>
            </a:r>
            <a:endParaRPr sz="1600">
              <a:latin typeface="Calibri"/>
              <a:cs typeface="Calibri"/>
            </a:endParaRPr>
          </a:p>
          <a:p>
            <a:pPr marL="283845">
              <a:lnSpc>
                <a:spcPct val="100000"/>
              </a:lnSpc>
            </a:pPr>
            <a:r>
              <a:rPr sz="1600" spc="75" dirty="0">
                <a:latin typeface="Calibri"/>
                <a:cs typeface="Calibri"/>
              </a:rPr>
              <a:t>Highly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Calibri"/>
                <a:cs typeface="Calibri"/>
              </a:rPr>
              <a:t>effective</a:t>
            </a:r>
            <a:endParaRPr sz="1600">
              <a:latin typeface="Calibri"/>
              <a:cs typeface="Calibri"/>
            </a:endParaRPr>
          </a:p>
          <a:p>
            <a:pPr marL="12700" marR="5080" indent="92710">
              <a:lnSpc>
                <a:spcPct val="100000"/>
              </a:lnSpc>
            </a:pPr>
            <a:r>
              <a:rPr sz="1600" spc="75" dirty="0">
                <a:latin typeface="Calibri"/>
                <a:cs typeface="Calibri"/>
              </a:rPr>
              <a:t>against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Calibri"/>
                <a:cs typeface="Calibri"/>
              </a:rPr>
              <a:t>Salmonella;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Calibri"/>
                <a:cs typeface="Calibri"/>
              </a:rPr>
              <a:t>disinfect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against</a:t>
            </a:r>
            <a:endParaRPr sz="16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a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variety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Calibri"/>
                <a:cs typeface="Calibri"/>
              </a:rPr>
              <a:t>of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600" spc="65" dirty="0">
                <a:latin typeface="Calibri"/>
                <a:cs typeface="Calibri"/>
              </a:rPr>
              <a:t>microorganisms.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53353" y="3820795"/>
            <a:ext cx="2597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4D680F"/>
                </a:solidFill>
                <a:latin typeface="Calibri"/>
                <a:cs typeface="Calibri"/>
              </a:rPr>
              <a:t>ENVIRONMENTALLY</a:t>
            </a:r>
            <a:r>
              <a:rPr sz="1800" spc="220" dirty="0">
                <a:solidFill>
                  <a:srgbClr val="4D680F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4D680F"/>
                </a:solidFill>
                <a:latin typeface="Calibri"/>
                <a:cs typeface="Calibri"/>
              </a:rPr>
              <a:t>SAFE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53345" y="3808858"/>
            <a:ext cx="1351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4D680F"/>
                </a:solidFill>
                <a:latin typeface="Calibri"/>
                <a:cs typeface="Calibri"/>
              </a:rPr>
              <a:t>AFFORDABLE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67773" y="4373117"/>
            <a:ext cx="211963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No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Calibri"/>
                <a:cs typeface="Calibri"/>
              </a:rPr>
              <a:t>big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Calibri"/>
                <a:cs typeface="Calibri"/>
              </a:rPr>
              <a:t>expenses;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60" dirty="0">
                <a:solidFill>
                  <a:srgbClr val="343540"/>
                </a:solidFill>
                <a:latin typeface="Calibri"/>
                <a:cs typeface="Calibri"/>
              </a:rPr>
              <a:t>Can</a:t>
            </a:r>
            <a:r>
              <a:rPr sz="1600" spc="195" dirty="0">
                <a:solidFill>
                  <a:srgbClr val="3435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43540"/>
                </a:solidFill>
                <a:latin typeface="Calibri"/>
                <a:cs typeface="Calibri"/>
              </a:rPr>
              <a:t>be</a:t>
            </a:r>
            <a:r>
              <a:rPr sz="1600" spc="195" dirty="0">
                <a:solidFill>
                  <a:srgbClr val="343540"/>
                </a:solidFill>
                <a:latin typeface="Times New Roman"/>
                <a:cs typeface="Times New Roman"/>
              </a:rPr>
              <a:t> </a:t>
            </a:r>
            <a:r>
              <a:rPr sz="1600" spc="70" dirty="0">
                <a:solidFill>
                  <a:srgbClr val="343540"/>
                </a:solidFill>
                <a:latin typeface="Calibri"/>
                <a:cs typeface="Calibri"/>
              </a:rPr>
              <a:t>integrated</a:t>
            </a:r>
            <a:r>
              <a:rPr sz="1600" spc="225" dirty="0">
                <a:solidFill>
                  <a:srgbClr val="343540"/>
                </a:solidFill>
                <a:latin typeface="Times New Roman"/>
                <a:cs typeface="Times New Roman"/>
              </a:rPr>
              <a:t> </a:t>
            </a:r>
            <a:r>
              <a:rPr sz="1600" spc="40" dirty="0">
                <a:solidFill>
                  <a:srgbClr val="343540"/>
                </a:solidFill>
                <a:latin typeface="Calibri"/>
                <a:cs typeface="Calibri"/>
              </a:rPr>
              <a:t>into</a:t>
            </a:r>
            <a:r>
              <a:rPr sz="1600" spc="40" dirty="0">
                <a:solidFill>
                  <a:srgbClr val="343540"/>
                </a:solidFill>
                <a:latin typeface="Times New Roman"/>
                <a:cs typeface="Times New Roman"/>
              </a:rPr>
              <a:t> </a:t>
            </a:r>
            <a:r>
              <a:rPr sz="1600" spc="55" dirty="0">
                <a:solidFill>
                  <a:srgbClr val="343540"/>
                </a:solidFill>
                <a:latin typeface="Calibri"/>
                <a:cs typeface="Calibri"/>
              </a:rPr>
              <a:t>the</a:t>
            </a:r>
            <a:r>
              <a:rPr sz="1600" spc="175" dirty="0">
                <a:solidFill>
                  <a:srgbClr val="343540"/>
                </a:solidFill>
                <a:latin typeface="Times New Roman"/>
                <a:cs typeface="Times New Roman"/>
              </a:rPr>
              <a:t> </a:t>
            </a:r>
            <a:r>
              <a:rPr sz="1600" spc="75" dirty="0">
                <a:solidFill>
                  <a:srgbClr val="343540"/>
                </a:solidFill>
                <a:latin typeface="Calibri"/>
                <a:cs typeface="Calibri"/>
              </a:rPr>
              <a:t>existing</a:t>
            </a:r>
            <a:r>
              <a:rPr sz="1600" spc="160" dirty="0">
                <a:solidFill>
                  <a:srgbClr val="343540"/>
                </a:solidFill>
                <a:latin typeface="Times New Roman"/>
                <a:cs typeface="Times New Roman"/>
              </a:rPr>
              <a:t> </a:t>
            </a:r>
            <a:r>
              <a:rPr sz="1600" spc="40" dirty="0">
                <a:solidFill>
                  <a:srgbClr val="343540"/>
                </a:solidFill>
                <a:latin typeface="Calibri"/>
                <a:cs typeface="Calibri"/>
              </a:rPr>
              <a:t>water</a:t>
            </a:r>
            <a:endParaRPr sz="1600">
              <a:latin typeface="Calibri"/>
              <a:cs typeface="Calibri"/>
            </a:endParaRPr>
          </a:p>
          <a:p>
            <a:pPr marL="429895">
              <a:lnSpc>
                <a:spcPct val="100000"/>
              </a:lnSpc>
            </a:pPr>
            <a:r>
              <a:rPr sz="1600" spc="55" dirty="0">
                <a:solidFill>
                  <a:srgbClr val="343540"/>
                </a:solidFill>
                <a:latin typeface="Calibri"/>
                <a:cs typeface="Calibri"/>
              </a:rPr>
              <a:t>spray</a:t>
            </a:r>
            <a:r>
              <a:rPr sz="1600" spc="185" dirty="0">
                <a:solidFill>
                  <a:srgbClr val="343540"/>
                </a:solidFill>
                <a:latin typeface="Times New Roman"/>
                <a:cs typeface="Times New Roman"/>
              </a:rPr>
              <a:t> </a:t>
            </a:r>
            <a:r>
              <a:rPr sz="1600" spc="50" dirty="0">
                <a:solidFill>
                  <a:srgbClr val="343540"/>
                </a:solidFill>
                <a:latin typeface="Calibri"/>
                <a:cs typeface="Calibri"/>
              </a:rPr>
              <a:t>system;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600" spc="65" dirty="0">
                <a:latin typeface="Calibri"/>
                <a:cs typeface="Calibri"/>
              </a:rPr>
              <a:t>Effective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Calibri"/>
                <a:cs typeface="Calibri"/>
              </a:rPr>
              <a:t>very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Calibri"/>
                <a:cs typeface="Calibri"/>
              </a:rPr>
              <a:t>low</a:t>
            </a:r>
            <a:endParaRPr sz="1600">
              <a:latin typeface="Calibri"/>
              <a:cs typeface="Calibri"/>
            </a:endParaRPr>
          </a:p>
          <a:p>
            <a:pPr marL="341630" marR="329565" algn="ctr">
              <a:lnSpc>
                <a:spcPct val="100000"/>
              </a:lnSpc>
            </a:pPr>
            <a:r>
              <a:rPr sz="1600" spc="65" dirty="0">
                <a:latin typeface="Calibri"/>
                <a:cs typeface="Calibri"/>
              </a:rPr>
              <a:t>doses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(1:1000);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Odorless.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84758" y="2558630"/>
            <a:ext cx="752475" cy="571500"/>
          </a:xfrm>
          <a:custGeom>
            <a:avLst/>
            <a:gdLst/>
            <a:ahLst/>
            <a:cxnLst/>
            <a:rect l="l" t="t" r="r" b="b"/>
            <a:pathLst>
              <a:path w="752475" h="571500">
                <a:moveTo>
                  <a:pt x="634809" y="24561"/>
                </a:moveTo>
                <a:lnTo>
                  <a:pt x="633564" y="7035"/>
                </a:lnTo>
                <a:lnTo>
                  <a:pt x="571373" y="0"/>
                </a:lnTo>
                <a:lnTo>
                  <a:pt x="533730" y="2108"/>
                </a:lnTo>
                <a:lnTo>
                  <a:pt x="471106" y="49898"/>
                </a:lnTo>
                <a:lnTo>
                  <a:pt x="446722" y="84543"/>
                </a:lnTo>
                <a:lnTo>
                  <a:pt x="433158" y="123202"/>
                </a:lnTo>
                <a:lnTo>
                  <a:pt x="426643" y="191350"/>
                </a:lnTo>
                <a:lnTo>
                  <a:pt x="413689" y="202095"/>
                </a:lnTo>
                <a:lnTo>
                  <a:pt x="401955" y="214833"/>
                </a:lnTo>
                <a:lnTo>
                  <a:pt x="391655" y="229336"/>
                </a:lnTo>
                <a:lnTo>
                  <a:pt x="383044" y="245376"/>
                </a:lnTo>
                <a:lnTo>
                  <a:pt x="380479" y="241935"/>
                </a:lnTo>
                <a:lnTo>
                  <a:pt x="378764" y="238506"/>
                </a:lnTo>
                <a:lnTo>
                  <a:pt x="376199" y="235077"/>
                </a:lnTo>
                <a:lnTo>
                  <a:pt x="375500" y="209765"/>
                </a:lnTo>
                <a:lnTo>
                  <a:pt x="359359" y="147548"/>
                </a:lnTo>
                <a:lnTo>
                  <a:pt x="298615" y="93967"/>
                </a:lnTo>
                <a:lnTo>
                  <a:pt x="254673" y="84086"/>
                </a:lnTo>
                <a:lnTo>
                  <a:pt x="219544" y="83058"/>
                </a:lnTo>
                <a:lnTo>
                  <a:pt x="205193" y="84188"/>
                </a:lnTo>
                <a:lnTo>
                  <a:pt x="199478" y="135483"/>
                </a:lnTo>
                <a:lnTo>
                  <a:pt x="201231" y="166611"/>
                </a:lnTo>
                <a:lnTo>
                  <a:pt x="240245" y="218795"/>
                </a:lnTo>
                <a:lnTo>
                  <a:pt x="294005" y="248158"/>
                </a:lnTo>
                <a:lnTo>
                  <a:pt x="347129" y="255651"/>
                </a:lnTo>
                <a:lnTo>
                  <a:pt x="353072" y="263448"/>
                </a:lnTo>
                <a:lnTo>
                  <a:pt x="367652" y="299377"/>
                </a:lnTo>
                <a:lnTo>
                  <a:pt x="367652" y="307098"/>
                </a:lnTo>
                <a:lnTo>
                  <a:pt x="402704" y="307098"/>
                </a:lnTo>
                <a:lnTo>
                  <a:pt x="412965" y="264223"/>
                </a:lnTo>
                <a:lnTo>
                  <a:pt x="440855" y="225171"/>
                </a:lnTo>
                <a:lnTo>
                  <a:pt x="483908" y="215163"/>
                </a:lnTo>
                <a:lnTo>
                  <a:pt x="520369" y="209042"/>
                </a:lnTo>
                <a:lnTo>
                  <a:pt x="557618" y="195364"/>
                </a:lnTo>
                <a:lnTo>
                  <a:pt x="590804" y="171640"/>
                </a:lnTo>
                <a:lnTo>
                  <a:pt x="621284" y="121335"/>
                </a:lnTo>
                <a:lnTo>
                  <a:pt x="633349" y="67475"/>
                </a:lnTo>
                <a:lnTo>
                  <a:pt x="634809" y="24561"/>
                </a:lnTo>
                <a:close/>
              </a:path>
              <a:path w="752475" h="571500">
                <a:moveTo>
                  <a:pt x="752424" y="288239"/>
                </a:moveTo>
                <a:lnTo>
                  <a:pt x="718223" y="253949"/>
                </a:lnTo>
                <a:lnTo>
                  <a:pt x="711377" y="253936"/>
                </a:lnTo>
                <a:lnTo>
                  <a:pt x="705396" y="255651"/>
                </a:lnTo>
                <a:lnTo>
                  <a:pt x="700265" y="259080"/>
                </a:lnTo>
                <a:lnTo>
                  <a:pt x="554037" y="343103"/>
                </a:lnTo>
                <a:lnTo>
                  <a:pt x="554990" y="350189"/>
                </a:lnTo>
                <a:lnTo>
                  <a:pt x="555320" y="357352"/>
                </a:lnTo>
                <a:lnTo>
                  <a:pt x="554990" y="364693"/>
                </a:lnTo>
                <a:lnTo>
                  <a:pt x="529031" y="410718"/>
                </a:lnTo>
                <a:lnTo>
                  <a:pt x="484771" y="425399"/>
                </a:lnTo>
                <a:lnTo>
                  <a:pt x="333451" y="425399"/>
                </a:lnTo>
                <a:lnTo>
                  <a:pt x="333451" y="391109"/>
                </a:lnTo>
                <a:lnTo>
                  <a:pt x="487349" y="391109"/>
                </a:lnTo>
                <a:lnTo>
                  <a:pt x="500621" y="388404"/>
                </a:lnTo>
                <a:lnTo>
                  <a:pt x="511492" y="381038"/>
                </a:lnTo>
                <a:lnTo>
                  <a:pt x="518845" y="370141"/>
                </a:lnTo>
                <a:lnTo>
                  <a:pt x="521550" y="356819"/>
                </a:lnTo>
                <a:lnTo>
                  <a:pt x="518845" y="343509"/>
                </a:lnTo>
                <a:lnTo>
                  <a:pt x="511492" y="332600"/>
                </a:lnTo>
                <a:lnTo>
                  <a:pt x="500621" y="325234"/>
                </a:lnTo>
                <a:lnTo>
                  <a:pt x="487349" y="322529"/>
                </a:lnTo>
                <a:lnTo>
                  <a:pt x="282130" y="322529"/>
                </a:lnTo>
                <a:lnTo>
                  <a:pt x="271411" y="323303"/>
                </a:lnTo>
                <a:lnTo>
                  <a:pt x="261086" y="325526"/>
                </a:lnTo>
                <a:lnTo>
                  <a:pt x="251244" y="329044"/>
                </a:lnTo>
                <a:lnTo>
                  <a:pt x="241960" y="333679"/>
                </a:lnTo>
                <a:lnTo>
                  <a:pt x="0" y="451116"/>
                </a:lnTo>
                <a:lnTo>
                  <a:pt x="119697" y="571144"/>
                </a:lnTo>
                <a:lnTo>
                  <a:pt x="154901" y="541731"/>
                </a:lnTo>
                <a:lnTo>
                  <a:pt x="193522" y="519912"/>
                </a:lnTo>
                <a:lnTo>
                  <a:pt x="235051" y="505104"/>
                </a:lnTo>
                <a:lnTo>
                  <a:pt x="279006" y="496671"/>
                </a:lnTo>
                <a:lnTo>
                  <a:pt x="324904" y="493991"/>
                </a:lnTo>
                <a:lnTo>
                  <a:pt x="492480" y="493991"/>
                </a:lnTo>
                <a:lnTo>
                  <a:pt x="499325" y="491413"/>
                </a:lnTo>
                <a:lnTo>
                  <a:pt x="740448" y="314807"/>
                </a:lnTo>
                <a:lnTo>
                  <a:pt x="751509" y="295757"/>
                </a:lnTo>
                <a:lnTo>
                  <a:pt x="752424" y="288239"/>
                </a:lnTo>
                <a:close/>
              </a:path>
            </a:pathLst>
          </a:custGeom>
          <a:solidFill>
            <a:srgbClr val="4D68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79236" y="4373117"/>
            <a:ext cx="19475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265" marR="80010" algn="ctr">
              <a:lnSpc>
                <a:spcPct val="100000"/>
              </a:lnSpc>
              <a:spcBef>
                <a:spcPts val="95"/>
              </a:spcBef>
            </a:pPr>
            <a:r>
              <a:rPr sz="1600" spc="90" dirty="0">
                <a:latin typeface="Calibri"/>
                <a:cs typeface="Calibri"/>
              </a:rPr>
              <a:t>non-</a:t>
            </a:r>
            <a:r>
              <a:rPr sz="1600" spc="60" dirty="0">
                <a:latin typeface="Calibri"/>
                <a:cs typeface="Calibri"/>
              </a:rPr>
              <a:t>toxic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Calibri"/>
                <a:cs typeface="Calibri"/>
              </a:rPr>
              <a:t>and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Calibri"/>
                <a:cs typeface="Calibri"/>
              </a:rPr>
              <a:t>non-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Calibri"/>
                <a:cs typeface="Calibri"/>
              </a:rPr>
              <a:t>polluting.</a:t>
            </a:r>
            <a:endParaRPr sz="1600">
              <a:latin typeface="Calibri"/>
              <a:cs typeface="Calibri"/>
            </a:endParaRPr>
          </a:p>
          <a:p>
            <a:pPr marL="222885" marR="216535" algn="ctr">
              <a:lnSpc>
                <a:spcPct val="100000"/>
              </a:lnSpc>
            </a:pPr>
            <a:r>
              <a:rPr sz="1600" spc="60" dirty="0">
                <a:latin typeface="Calibri"/>
                <a:cs typeface="Calibri"/>
              </a:rPr>
              <a:t>The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disinfectant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Calibri"/>
                <a:cs typeface="Calibri"/>
              </a:rPr>
              <a:t>consists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Calibri"/>
                <a:cs typeface="Calibri"/>
              </a:rPr>
              <a:t>of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75" dirty="0">
                <a:latin typeface="Calibri"/>
                <a:cs typeface="Calibri"/>
              </a:rPr>
              <a:t>environmentally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L="236220" marR="227329" algn="ctr">
              <a:lnSpc>
                <a:spcPct val="100000"/>
              </a:lnSpc>
            </a:pPr>
            <a:r>
              <a:rPr sz="1600" spc="90" dirty="0">
                <a:latin typeface="Calibri"/>
                <a:cs typeface="Calibri"/>
              </a:rPr>
              <a:t>poultry-</a:t>
            </a:r>
            <a:r>
              <a:rPr sz="1600" spc="65" dirty="0">
                <a:latin typeface="Calibri"/>
                <a:cs typeface="Calibri"/>
              </a:rPr>
              <a:t>friendly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Calibri"/>
                <a:cs typeface="Calibri"/>
              </a:rPr>
              <a:t>ingredients.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33690" y="2520556"/>
            <a:ext cx="615950" cy="682625"/>
          </a:xfrm>
          <a:custGeom>
            <a:avLst/>
            <a:gdLst/>
            <a:ahLst/>
            <a:cxnLst/>
            <a:rect l="l" t="t" r="r" b="b"/>
            <a:pathLst>
              <a:path w="615950" h="682625">
                <a:moveTo>
                  <a:pt x="495960" y="267004"/>
                </a:moveTo>
                <a:lnTo>
                  <a:pt x="484835" y="278130"/>
                </a:lnTo>
                <a:lnTo>
                  <a:pt x="481406" y="280695"/>
                </a:lnTo>
                <a:lnTo>
                  <a:pt x="476262" y="280695"/>
                </a:lnTo>
                <a:lnTo>
                  <a:pt x="472833" y="278130"/>
                </a:lnTo>
                <a:lnTo>
                  <a:pt x="453136" y="258445"/>
                </a:lnTo>
                <a:lnTo>
                  <a:pt x="430009" y="281546"/>
                </a:lnTo>
                <a:lnTo>
                  <a:pt x="424865" y="281546"/>
                </a:lnTo>
                <a:lnTo>
                  <a:pt x="404304" y="261010"/>
                </a:lnTo>
                <a:lnTo>
                  <a:pt x="390880" y="285635"/>
                </a:lnTo>
                <a:lnTo>
                  <a:pt x="370789" y="303911"/>
                </a:lnTo>
                <a:lnTo>
                  <a:pt x="345401" y="315290"/>
                </a:lnTo>
                <a:lnTo>
                  <a:pt x="316090" y="319201"/>
                </a:lnTo>
                <a:lnTo>
                  <a:pt x="301294" y="316763"/>
                </a:lnTo>
                <a:lnTo>
                  <a:pt x="288340" y="309905"/>
                </a:lnTo>
                <a:lnTo>
                  <a:pt x="278130" y="299351"/>
                </a:lnTo>
                <a:lnTo>
                  <a:pt x="271526" y="285826"/>
                </a:lnTo>
                <a:lnTo>
                  <a:pt x="269544" y="270941"/>
                </a:lnTo>
                <a:lnTo>
                  <a:pt x="272288" y="256527"/>
                </a:lnTo>
                <a:lnTo>
                  <a:pt x="279361" y="243713"/>
                </a:lnTo>
                <a:lnTo>
                  <a:pt x="290385" y="233641"/>
                </a:lnTo>
                <a:lnTo>
                  <a:pt x="295529" y="230200"/>
                </a:lnTo>
                <a:lnTo>
                  <a:pt x="323316" y="200406"/>
                </a:lnTo>
                <a:lnTo>
                  <a:pt x="338023" y="163779"/>
                </a:lnTo>
                <a:lnTo>
                  <a:pt x="338759" y="124434"/>
                </a:lnTo>
                <a:lnTo>
                  <a:pt x="324650" y="86436"/>
                </a:lnTo>
                <a:lnTo>
                  <a:pt x="300812" y="56248"/>
                </a:lnTo>
                <a:lnTo>
                  <a:pt x="267817" y="37642"/>
                </a:lnTo>
                <a:lnTo>
                  <a:pt x="228422" y="29768"/>
                </a:lnTo>
                <a:lnTo>
                  <a:pt x="185445" y="31775"/>
                </a:lnTo>
                <a:lnTo>
                  <a:pt x="141668" y="42799"/>
                </a:lnTo>
                <a:lnTo>
                  <a:pt x="99872" y="62014"/>
                </a:lnTo>
                <a:lnTo>
                  <a:pt x="62852" y="88531"/>
                </a:lnTo>
                <a:lnTo>
                  <a:pt x="33413" y="121526"/>
                </a:lnTo>
                <a:lnTo>
                  <a:pt x="10287" y="166878"/>
                </a:lnTo>
                <a:lnTo>
                  <a:pt x="9423" y="169443"/>
                </a:lnTo>
                <a:lnTo>
                  <a:pt x="10287" y="172872"/>
                </a:lnTo>
                <a:lnTo>
                  <a:pt x="11988" y="174586"/>
                </a:lnTo>
                <a:lnTo>
                  <a:pt x="13716" y="176288"/>
                </a:lnTo>
                <a:lnTo>
                  <a:pt x="17119" y="177152"/>
                </a:lnTo>
                <a:lnTo>
                  <a:pt x="19697" y="175437"/>
                </a:lnTo>
                <a:lnTo>
                  <a:pt x="41516" y="163918"/>
                </a:lnTo>
                <a:lnTo>
                  <a:pt x="64452" y="155117"/>
                </a:lnTo>
                <a:lnTo>
                  <a:pt x="88353" y="149212"/>
                </a:lnTo>
                <a:lnTo>
                  <a:pt x="113068" y="146342"/>
                </a:lnTo>
                <a:lnTo>
                  <a:pt x="76720" y="169926"/>
                </a:lnTo>
                <a:lnTo>
                  <a:pt x="46570" y="200152"/>
                </a:lnTo>
                <a:lnTo>
                  <a:pt x="23317" y="236004"/>
                </a:lnTo>
                <a:lnTo>
                  <a:pt x="7708" y="276415"/>
                </a:lnTo>
                <a:lnTo>
                  <a:pt x="965" y="314083"/>
                </a:lnTo>
                <a:lnTo>
                  <a:pt x="0" y="326898"/>
                </a:lnTo>
                <a:lnTo>
                  <a:pt x="0" y="329463"/>
                </a:lnTo>
                <a:lnTo>
                  <a:pt x="1714" y="332892"/>
                </a:lnTo>
                <a:lnTo>
                  <a:pt x="6858" y="334606"/>
                </a:lnTo>
                <a:lnTo>
                  <a:pt x="10287" y="333743"/>
                </a:lnTo>
                <a:lnTo>
                  <a:pt x="11988" y="332041"/>
                </a:lnTo>
                <a:lnTo>
                  <a:pt x="29921" y="313296"/>
                </a:lnTo>
                <a:lnTo>
                  <a:pt x="50101" y="296964"/>
                </a:lnTo>
                <a:lnTo>
                  <a:pt x="72224" y="283184"/>
                </a:lnTo>
                <a:lnTo>
                  <a:pt x="95948" y="272135"/>
                </a:lnTo>
                <a:lnTo>
                  <a:pt x="68529" y="313677"/>
                </a:lnTo>
                <a:lnTo>
                  <a:pt x="52044" y="359854"/>
                </a:lnTo>
                <a:lnTo>
                  <a:pt x="46786" y="408609"/>
                </a:lnTo>
                <a:lnTo>
                  <a:pt x="53111" y="457835"/>
                </a:lnTo>
                <a:lnTo>
                  <a:pt x="53975" y="460400"/>
                </a:lnTo>
                <a:lnTo>
                  <a:pt x="56540" y="462965"/>
                </a:lnTo>
                <a:lnTo>
                  <a:pt x="61683" y="462965"/>
                </a:lnTo>
                <a:lnTo>
                  <a:pt x="65100" y="462102"/>
                </a:lnTo>
                <a:lnTo>
                  <a:pt x="65963" y="458685"/>
                </a:lnTo>
                <a:lnTo>
                  <a:pt x="73355" y="444741"/>
                </a:lnTo>
                <a:lnTo>
                  <a:pt x="81483" y="431101"/>
                </a:lnTo>
                <a:lnTo>
                  <a:pt x="90411" y="417779"/>
                </a:lnTo>
                <a:lnTo>
                  <a:pt x="100215" y="404774"/>
                </a:lnTo>
                <a:lnTo>
                  <a:pt x="107657" y="433832"/>
                </a:lnTo>
                <a:lnTo>
                  <a:pt x="125056" y="466496"/>
                </a:lnTo>
                <a:lnTo>
                  <a:pt x="145034" y="496125"/>
                </a:lnTo>
                <a:lnTo>
                  <a:pt x="160185" y="516026"/>
                </a:lnTo>
                <a:lnTo>
                  <a:pt x="161036" y="515162"/>
                </a:lnTo>
                <a:lnTo>
                  <a:pt x="181190" y="533488"/>
                </a:lnTo>
                <a:lnTo>
                  <a:pt x="206006" y="548119"/>
                </a:lnTo>
                <a:lnTo>
                  <a:pt x="235953" y="558253"/>
                </a:lnTo>
                <a:lnTo>
                  <a:pt x="271526" y="563092"/>
                </a:lnTo>
                <a:lnTo>
                  <a:pt x="271538" y="613575"/>
                </a:lnTo>
                <a:lnTo>
                  <a:pt x="262115" y="613575"/>
                </a:lnTo>
                <a:lnTo>
                  <a:pt x="254406" y="621284"/>
                </a:lnTo>
                <a:lnTo>
                  <a:pt x="254406" y="640105"/>
                </a:lnTo>
                <a:lnTo>
                  <a:pt x="262115" y="647801"/>
                </a:lnTo>
                <a:lnTo>
                  <a:pt x="281825" y="647801"/>
                </a:lnTo>
                <a:lnTo>
                  <a:pt x="314363" y="680326"/>
                </a:lnTo>
                <a:lnTo>
                  <a:pt x="318655" y="682040"/>
                </a:lnTo>
                <a:lnTo>
                  <a:pt x="327215" y="682040"/>
                </a:lnTo>
                <a:lnTo>
                  <a:pt x="331508" y="680326"/>
                </a:lnTo>
                <a:lnTo>
                  <a:pt x="338353" y="673481"/>
                </a:lnTo>
                <a:lnTo>
                  <a:pt x="340067" y="669201"/>
                </a:lnTo>
                <a:lnTo>
                  <a:pt x="340067" y="660641"/>
                </a:lnTo>
                <a:lnTo>
                  <a:pt x="338353" y="656361"/>
                </a:lnTo>
                <a:lnTo>
                  <a:pt x="329780" y="647801"/>
                </a:lnTo>
                <a:lnTo>
                  <a:pt x="359765" y="647801"/>
                </a:lnTo>
                <a:lnTo>
                  <a:pt x="367474" y="640105"/>
                </a:lnTo>
                <a:lnTo>
                  <a:pt x="367474" y="621284"/>
                </a:lnTo>
                <a:lnTo>
                  <a:pt x="359765" y="613575"/>
                </a:lnTo>
                <a:lnTo>
                  <a:pt x="307517" y="613575"/>
                </a:lnTo>
                <a:lnTo>
                  <a:pt x="307517" y="562229"/>
                </a:lnTo>
                <a:lnTo>
                  <a:pt x="310946" y="562229"/>
                </a:lnTo>
                <a:lnTo>
                  <a:pt x="314363" y="561378"/>
                </a:lnTo>
                <a:lnTo>
                  <a:pt x="317792" y="561378"/>
                </a:lnTo>
                <a:lnTo>
                  <a:pt x="333209" y="559663"/>
                </a:lnTo>
                <a:lnTo>
                  <a:pt x="341782" y="557949"/>
                </a:lnTo>
                <a:lnTo>
                  <a:pt x="341782" y="579348"/>
                </a:lnTo>
                <a:lnTo>
                  <a:pt x="332359" y="579348"/>
                </a:lnTo>
                <a:lnTo>
                  <a:pt x="324650" y="587044"/>
                </a:lnTo>
                <a:lnTo>
                  <a:pt x="324650" y="596455"/>
                </a:lnTo>
                <a:lnTo>
                  <a:pt x="350342" y="596455"/>
                </a:lnTo>
                <a:lnTo>
                  <a:pt x="358609" y="597547"/>
                </a:lnTo>
                <a:lnTo>
                  <a:pt x="384175" y="627380"/>
                </a:lnTo>
                <a:lnTo>
                  <a:pt x="384149" y="635584"/>
                </a:lnTo>
                <a:lnTo>
                  <a:pt x="382041" y="643534"/>
                </a:lnTo>
                <a:lnTo>
                  <a:pt x="385457" y="646099"/>
                </a:lnTo>
                <a:lnTo>
                  <a:pt x="388886" y="647801"/>
                </a:lnTo>
                <a:lnTo>
                  <a:pt x="397459" y="647801"/>
                </a:lnTo>
                <a:lnTo>
                  <a:pt x="401739" y="646099"/>
                </a:lnTo>
                <a:lnTo>
                  <a:pt x="408597" y="639254"/>
                </a:lnTo>
                <a:lnTo>
                  <a:pt x="410311" y="634974"/>
                </a:lnTo>
                <a:lnTo>
                  <a:pt x="410311" y="626414"/>
                </a:lnTo>
                <a:lnTo>
                  <a:pt x="408597" y="622134"/>
                </a:lnTo>
                <a:lnTo>
                  <a:pt x="400024" y="613575"/>
                </a:lnTo>
                <a:lnTo>
                  <a:pt x="428294" y="613575"/>
                </a:lnTo>
                <a:lnTo>
                  <a:pt x="436003" y="605878"/>
                </a:lnTo>
                <a:lnTo>
                  <a:pt x="436003" y="587044"/>
                </a:lnTo>
                <a:lnTo>
                  <a:pt x="428294" y="579348"/>
                </a:lnTo>
                <a:lnTo>
                  <a:pt x="376047" y="579348"/>
                </a:lnTo>
                <a:lnTo>
                  <a:pt x="376047" y="545122"/>
                </a:lnTo>
                <a:lnTo>
                  <a:pt x="416471" y="520636"/>
                </a:lnTo>
                <a:lnTo>
                  <a:pt x="449707" y="488213"/>
                </a:lnTo>
                <a:lnTo>
                  <a:pt x="474713" y="449376"/>
                </a:lnTo>
                <a:lnTo>
                  <a:pt x="490474" y="405650"/>
                </a:lnTo>
                <a:lnTo>
                  <a:pt x="495960" y="358559"/>
                </a:lnTo>
                <a:lnTo>
                  <a:pt x="495960" y="267004"/>
                </a:lnTo>
                <a:close/>
              </a:path>
              <a:path w="615950" h="682625">
                <a:moveTo>
                  <a:pt x="615899" y="173723"/>
                </a:moveTo>
                <a:lnTo>
                  <a:pt x="605599" y="159473"/>
                </a:lnTo>
                <a:lnTo>
                  <a:pt x="594042" y="146342"/>
                </a:lnTo>
                <a:lnTo>
                  <a:pt x="581190" y="134505"/>
                </a:lnTo>
                <a:lnTo>
                  <a:pt x="567055" y="124104"/>
                </a:lnTo>
                <a:lnTo>
                  <a:pt x="563676" y="112115"/>
                </a:lnTo>
                <a:lnTo>
                  <a:pt x="558711" y="100774"/>
                </a:lnTo>
                <a:lnTo>
                  <a:pt x="552119" y="90398"/>
                </a:lnTo>
                <a:lnTo>
                  <a:pt x="543941" y="81305"/>
                </a:lnTo>
                <a:lnTo>
                  <a:pt x="537857" y="62255"/>
                </a:lnTo>
                <a:lnTo>
                  <a:pt x="530009" y="43764"/>
                </a:lnTo>
                <a:lnTo>
                  <a:pt x="520560" y="26060"/>
                </a:lnTo>
                <a:lnTo>
                  <a:pt x="509676" y="9410"/>
                </a:lnTo>
                <a:lnTo>
                  <a:pt x="505383" y="2565"/>
                </a:lnTo>
                <a:lnTo>
                  <a:pt x="496824" y="0"/>
                </a:lnTo>
                <a:lnTo>
                  <a:pt x="481406" y="6845"/>
                </a:lnTo>
                <a:lnTo>
                  <a:pt x="477126" y="14541"/>
                </a:lnTo>
                <a:lnTo>
                  <a:pt x="478828" y="22237"/>
                </a:lnTo>
                <a:lnTo>
                  <a:pt x="472833" y="15392"/>
                </a:lnTo>
                <a:lnTo>
                  <a:pt x="468553" y="10261"/>
                </a:lnTo>
                <a:lnTo>
                  <a:pt x="465124" y="6845"/>
                </a:lnTo>
                <a:lnTo>
                  <a:pt x="459320" y="2997"/>
                </a:lnTo>
                <a:lnTo>
                  <a:pt x="452805" y="1714"/>
                </a:lnTo>
                <a:lnTo>
                  <a:pt x="446455" y="2997"/>
                </a:lnTo>
                <a:lnTo>
                  <a:pt x="441147" y="6845"/>
                </a:lnTo>
                <a:lnTo>
                  <a:pt x="437286" y="12636"/>
                </a:lnTo>
                <a:lnTo>
                  <a:pt x="436003" y="19151"/>
                </a:lnTo>
                <a:lnTo>
                  <a:pt x="437286" y="25501"/>
                </a:lnTo>
                <a:lnTo>
                  <a:pt x="441147" y="30797"/>
                </a:lnTo>
                <a:lnTo>
                  <a:pt x="444563" y="33362"/>
                </a:lnTo>
                <a:lnTo>
                  <a:pt x="437984" y="29667"/>
                </a:lnTo>
                <a:lnTo>
                  <a:pt x="431177" y="26200"/>
                </a:lnTo>
                <a:lnTo>
                  <a:pt x="424205" y="22898"/>
                </a:lnTo>
                <a:lnTo>
                  <a:pt x="417156" y="19672"/>
                </a:lnTo>
                <a:lnTo>
                  <a:pt x="410540" y="18503"/>
                </a:lnTo>
                <a:lnTo>
                  <a:pt x="404088" y="19900"/>
                </a:lnTo>
                <a:lnTo>
                  <a:pt x="398602" y="23533"/>
                </a:lnTo>
                <a:lnTo>
                  <a:pt x="394893" y="29083"/>
                </a:lnTo>
                <a:lnTo>
                  <a:pt x="393712" y="35699"/>
                </a:lnTo>
                <a:lnTo>
                  <a:pt x="395097" y="42151"/>
                </a:lnTo>
                <a:lnTo>
                  <a:pt x="398729" y="47637"/>
                </a:lnTo>
                <a:lnTo>
                  <a:pt x="404304" y="51358"/>
                </a:lnTo>
                <a:lnTo>
                  <a:pt x="411162" y="54775"/>
                </a:lnTo>
                <a:lnTo>
                  <a:pt x="404723" y="53784"/>
                </a:lnTo>
                <a:lnTo>
                  <a:pt x="398208" y="53276"/>
                </a:lnTo>
                <a:lnTo>
                  <a:pt x="391515" y="53098"/>
                </a:lnTo>
                <a:lnTo>
                  <a:pt x="384606" y="53060"/>
                </a:lnTo>
                <a:lnTo>
                  <a:pt x="375183" y="53060"/>
                </a:lnTo>
                <a:lnTo>
                  <a:pt x="367474" y="60769"/>
                </a:lnTo>
                <a:lnTo>
                  <a:pt x="367474" y="79590"/>
                </a:lnTo>
                <a:lnTo>
                  <a:pt x="375183" y="87299"/>
                </a:lnTo>
                <a:lnTo>
                  <a:pt x="384606" y="87299"/>
                </a:lnTo>
                <a:lnTo>
                  <a:pt x="393598" y="87617"/>
                </a:lnTo>
                <a:lnTo>
                  <a:pt x="402590" y="88480"/>
                </a:lnTo>
                <a:lnTo>
                  <a:pt x="411581" y="89827"/>
                </a:lnTo>
                <a:lnTo>
                  <a:pt x="420573" y="91579"/>
                </a:lnTo>
                <a:lnTo>
                  <a:pt x="411251" y="108483"/>
                </a:lnTo>
                <a:lnTo>
                  <a:pt x="406336" y="126669"/>
                </a:lnTo>
                <a:lnTo>
                  <a:pt x="405765" y="145491"/>
                </a:lnTo>
                <a:lnTo>
                  <a:pt x="409448" y="164312"/>
                </a:lnTo>
                <a:lnTo>
                  <a:pt x="409448" y="237045"/>
                </a:lnTo>
                <a:lnTo>
                  <a:pt x="408597" y="241325"/>
                </a:lnTo>
                <a:lnTo>
                  <a:pt x="426580" y="259295"/>
                </a:lnTo>
                <a:lnTo>
                  <a:pt x="449707" y="236194"/>
                </a:lnTo>
                <a:lnTo>
                  <a:pt x="454850" y="236194"/>
                </a:lnTo>
                <a:lnTo>
                  <a:pt x="477977" y="259295"/>
                </a:lnTo>
                <a:lnTo>
                  <a:pt x="495109" y="242189"/>
                </a:lnTo>
                <a:lnTo>
                  <a:pt x="495109" y="219938"/>
                </a:lnTo>
                <a:lnTo>
                  <a:pt x="505383" y="218224"/>
                </a:lnTo>
                <a:lnTo>
                  <a:pt x="509676" y="216509"/>
                </a:lnTo>
                <a:lnTo>
                  <a:pt x="512241" y="216509"/>
                </a:lnTo>
                <a:lnTo>
                  <a:pt x="512241" y="243039"/>
                </a:lnTo>
                <a:lnTo>
                  <a:pt x="519950" y="250736"/>
                </a:lnTo>
                <a:lnTo>
                  <a:pt x="538797" y="250736"/>
                </a:lnTo>
                <a:lnTo>
                  <a:pt x="546506" y="243039"/>
                </a:lnTo>
                <a:lnTo>
                  <a:pt x="546506" y="194259"/>
                </a:lnTo>
                <a:lnTo>
                  <a:pt x="552500" y="188277"/>
                </a:lnTo>
                <a:lnTo>
                  <a:pt x="556780" y="181432"/>
                </a:lnTo>
                <a:lnTo>
                  <a:pt x="560209" y="173723"/>
                </a:lnTo>
                <a:lnTo>
                  <a:pt x="615899" y="173723"/>
                </a:lnTo>
                <a:close/>
              </a:path>
            </a:pathLst>
          </a:custGeom>
          <a:solidFill>
            <a:srgbClr val="4D68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93224" y="2427579"/>
            <a:ext cx="684530" cy="685165"/>
          </a:xfrm>
          <a:custGeom>
            <a:avLst/>
            <a:gdLst/>
            <a:ahLst/>
            <a:cxnLst/>
            <a:rect l="l" t="t" r="r" b="b"/>
            <a:pathLst>
              <a:path w="684529" h="685164">
                <a:moveTo>
                  <a:pt x="205193" y="419328"/>
                </a:moveTo>
                <a:lnTo>
                  <a:pt x="0" y="419328"/>
                </a:lnTo>
                <a:lnTo>
                  <a:pt x="8089" y="439267"/>
                </a:lnTo>
                <a:lnTo>
                  <a:pt x="30124" y="455599"/>
                </a:lnTo>
                <a:lnTo>
                  <a:pt x="62750" y="466636"/>
                </a:lnTo>
                <a:lnTo>
                  <a:pt x="102577" y="470674"/>
                </a:lnTo>
                <a:lnTo>
                  <a:pt x="142430" y="466636"/>
                </a:lnTo>
                <a:lnTo>
                  <a:pt x="175044" y="455599"/>
                </a:lnTo>
                <a:lnTo>
                  <a:pt x="197091" y="439267"/>
                </a:lnTo>
                <a:lnTo>
                  <a:pt x="205193" y="419328"/>
                </a:lnTo>
                <a:close/>
              </a:path>
              <a:path w="684529" h="685164">
                <a:moveTo>
                  <a:pt x="658368" y="393661"/>
                </a:moveTo>
                <a:lnTo>
                  <a:pt x="609269" y="198551"/>
                </a:lnTo>
                <a:lnTo>
                  <a:pt x="595934" y="145503"/>
                </a:lnTo>
                <a:lnTo>
                  <a:pt x="607047" y="145503"/>
                </a:lnTo>
                <a:lnTo>
                  <a:pt x="617181" y="143548"/>
                </a:lnTo>
                <a:lnTo>
                  <a:pt x="625322" y="138125"/>
                </a:lnTo>
                <a:lnTo>
                  <a:pt x="626097" y="136944"/>
                </a:lnTo>
                <a:lnTo>
                  <a:pt x="630732" y="129984"/>
                </a:lnTo>
                <a:lnTo>
                  <a:pt x="632701" y="119824"/>
                </a:lnTo>
                <a:lnTo>
                  <a:pt x="630732" y="109677"/>
                </a:lnTo>
                <a:lnTo>
                  <a:pt x="626110" y="102717"/>
                </a:lnTo>
                <a:lnTo>
                  <a:pt x="625322" y="101536"/>
                </a:lnTo>
                <a:lnTo>
                  <a:pt x="617181" y="96126"/>
                </a:lnTo>
                <a:lnTo>
                  <a:pt x="607047" y="94157"/>
                </a:lnTo>
                <a:lnTo>
                  <a:pt x="386461" y="94157"/>
                </a:lnTo>
                <a:lnTo>
                  <a:pt x="382790" y="88569"/>
                </a:lnTo>
                <a:lnTo>
                  <a:pt x="378333" y="83464"/>
                </a:lnTo>
                <a:lnTo>
                  <a:pt x="373227" y="78994"/>
                </a:lnTo>
                <a:lnTo>
                  <a:pt x="367652" y="75323"/>
                </a:lnTo>
                <a:lnTo>
                  <a:pt x="367652" y="25679"/>
                </a:lnTo>
                <a:lnTo>
                  <a:pt x="365683" y="15544"/>
                </a:lnTo>
                <a:lnTo>
                  <a:pt x="360273" y="7391"/>
                </a:lnTo>
                <a:lnTo>
                  <a:pt x="359105" y="6616"/>
                </a:lnTo>
                <a:lnTo>
                  <a:pt x="359105" y="110413"/>
                </a:lnTo>
                <a:lnTo>
                  <a:pt x="359105" y="129235"/>
                </a:lnTo>
                <a:lnTo>
                  <a:pt x="351409" y="136944"/>
                </a:lnTo>
                <a:lnTo>
                  <a:pt x="332587" y="136944"/>
                </a:lnTo>
                <a:lnTo>
                  <a:pt x="324904" y="129235"/>
                </a:lnTo>
                <a:lnTo>
                  <a:pt x="324904" y="110413"/>
                </a:lnTo>
                <a:lnTo>
                  <a:pt x="332587" y="102717"/>
                </a:lnTo>
                <a:lnTo>
                  <a:pt x="351409" y="102717"/>
                </a:lnTo>
                <a:lnTo>
                  <a:pt x="359105" y="110413"/>
                </a:lnTo>
                <a:lnTo>
                  <a:pt x="359105" y="6616"/>
                </a:lnTo>
                <a:lnTo>
                  <a:pt x="352132" y="1968"/>
                </a:lnTo>
                <a:lnTo>
                  <a:pt x="341998" y="0"/>
                </a:lnTo>
                <a:lnTo>
                  <a:pt x="331851" y="1968"/>
                </a:lnTo>
                <a:lnTo>
                  <a:pt x="323723" y="7391"/>
                </a:lnTo>
                <a:lnTo>
                  <a:pt x="318312" y="15544"/>
                </a:lnTo>
                <a:lnTo>
                  <a:pt x="316357" y="25679"/>
                </a:lnTo>
                <a:lnTo>
                  <a:pt x="316357" y="75323"/>
                </a:lnTo>
                <a:lnTo>
                  <a:pt x="310756" y="78994"/>
                </a:lnTo>
                <a:lnTo>
                  <a:pt x="305650" y="83464"/>
                </a:lnTo>
                <a:lnTo>
                  <a:pt x="301193" y="88569"/>
                </a:lnTo>
                <a:lnTo>
                  <a:pt x="297535" y="94157"/>
                </a:lnTo>
                <a:lnTo>
                  <a:pt x="76949" y="94157"/>
                </a:lnTo>
                <a:lnTo>
                  <a:pt x="66802" y="96126"/>
                </a:lnTo>
                <a:lnTo>
                  <a:pt x="58661" y="101536"/>
                </a:lnTo>
                <a:lnTo>
                  <a:pt x="53251" y="109677"/>
                </a:lnTo>
                <a:lnTo>
                  <a:pt x="51295" y="119824"/>
                </a:lnTo>
                <a:lnTo>
                  <a:pt x="52806" y="128524"/>
                </a:lnTo>
                <a:lnTo>
                  <a:pt x="57061" y="136093"/>
                </a:lnTo>
                <a:lnTo>
                  <a:pt x="63550" y="141732"/>
                </a:lnTo>
                <a:lnTo>
                  <a:pt x="71818" y="144640"/>
                </a:lnTo>
                <a:lnTo>
                  <a:pt x="23075" y="393661"/>
                </a:lnTo>
                <a:lnTo>
                  <a:pt x="58140" y="393661"/>
                </a:lnTo>
                <a:lnTo>
                  <a:pt x="95758" y="198551"/>
                </a:lnTo>
                <a:lnTo>
                  <a:pt x="144500" y="393661"/>
                </a:lnTo>
                <a:lnTo>
                  <a:pt x="179552" y="393661"/>
                </a:lnTo>
                <a:lnTo>
                  <a:pt x="130467" y="198551"/>
                </a:lnTo>
                <a:lnTo>
                  <a:pt x="117132" y="145503"/>
                </a:lnTo>
                <a:lnTo>
                  <a:pt x="296684" y="145503"/>
                </a:lnTo>
                <a:lnTo>
                  <a:pt x="300329" y="151091"/>
                </a:lnTo>
                <a:lnTo>
                  <a:pt x="304800" y="156197"/>
                </a:lnTo>
                <a:lnTo>
                  <a:pt x="309905" y="160667"/>
                </a:lnTo>
                <a:lnTo>
                  <a:pt x="315493" y="164325"/>
                </a:lnTo>
                <a:lnTo>
                  <a:pt x="315493" y="599046"/>
                </a:lnTo>
                <a:lnTo>
                  <a:pt x="246240" y="599046"/>
                </a:lnTo>
                <a:lnTo>
                  <a:pt x="238544" y="606742"/>
                </a:lnTo>
                <a:lnTo>
                  <a:pt x="238544" y="633272"/>
                </a:lnTo>
                <a:lnTo>
                  <a:pt x="136791" y="633272"/>
                </a:lnTo>
                <a:lnTo>
                  <a:pt x="136791" y="684618"/>
                </a:lnTo>
                <a:lnTo>
                  <a:pt x="547204" y="684618"/>
                </a:lnTo>
                <a:lnTo>
                  <a:pt x="547204" y="633272"/>
                </a:lnTo>
                <a:lnTo>
                  <a:pt x="444601" y="633272"/>
                </a:lnTo>
                <a:lnTo>
                  <a:pt x="444601" y="606742"/>
                </a:lnTo>
                <a:lnTo>
                  <a:pt x="436905" y="599046"/>
                </a:lnTo>
                <a:lnTo>
                  <a:pt x="367652" y="599046"/>
                </a:lnTo>
                <a:lnTo>
                  <a:pt x="367652" y="164325"/>
                </a:lnTo>
                <a:lnTo>
                  <a:pt x="373227" y="160667"/>
                </a:lnTo>
                <a:lnTo>
                  <a:pt x="378333" y="156197"/>
                </a:lnTo>
                <a:lnTo>
                  <a:pt x="382790" y="151091"/>
                </a:lnTo>
                <a:lnTo>
                  <a:pt x="386461" y="145503"/>
                </a:lnTo>
                <a:lnTo>
                  <a:pt x="550621" y="145503"/>
                </a:lnTo>
                <a:lnTo>
                  <a:pt x="502742" y="393661"/>
                </a:lnTo>
                <a:lnTo>
                  <a:pt x="537794" y="393661"/>
                </a:lnTo>
                <a:lnTo>
                  <a:pt x="575411" y="198551"/>
                </a:lnTo>
                <a:lnTo>
                  <a:pt x="623303" y="393661"/>
                </a:lnTo>
                <a:lnTo>
                  <a:pt x="658368" y="393661"/>
                </a:lnTo>
                <a:close/>
              </a:path>
              <a:path w="684529" h="685164">
                <a:moveTo>
                  <a:pt x="684022" y="419328"/>
                </a:moveTo>
                <a:lnTo>
                  <a:pt x="478802" y="419328"/>
                </a:lnTo>
                <a:lnTo>
                  <a:pt x="486892" y="439267"/>
                </a:lnTo>
                <a:lnTo>
                  <a:pt x="508939" y="455599"/>
                </a:lnTo>
                <a:lnTo>
                  <a:pt x="541566" y="466636"/>
                </a:lnTo>
                <a:lnTo>
                  <a:pt x="581393" y="470674"/>
                </a:lnTo>
                <a:lnTo>
                  <a:pt x="621233" y="466636"/>
                </a:lnTo>
                <a:lnTo>
                  <a:pt x="653872" y="455599"/>
                </a:lnTo>
                <a:lnTo>
                  <a:pt x="675919" y="439267"/>
                </a:lnTo>
                <a:lnTo>
                  <a:pt x="684022" y="419328"/>
                </a:lnTo>
                <a:close/>
              </a:path>
            </a:pathLst>
          </a:custGeom>
          <a:solidFill>
            <a:srgbClr val="4D68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240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3428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980940" cy="6858000"/>
            </a:xfrm>
            <a:custGeom>
              <a:avLst/>
              <a:gdLst/>
              <a:ahLst/>
              <a:cxnLst/>
              <a:rect l="l" t="t" r="r" b="b"/>
              <a:pathLst>
                <a:path w="4980940" h="6858000">
                  <a:moveTo>
                    <a:pt x="498043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980432" y="6858000"/>
                  </a:lnTo>
                  <a:lnTo>
                    <a:pt x="4980432" y="0"/>
                  </a:lnTo>
                  <a:close/>
                </a:path>
              </a:pathLst>
            </a:custGeom>
            <a:solidFill>
              <a:srgbClr val="466977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29815" y="4716014"/>
            <a:ext cx="3282950" cy="641985"/>
          </a:xfrm>
          <a:prstGeom prst="rect">
            <a:avLst/>
          </a:prstGeom>
          <a:solidFill>
            <a:srgbClr val="466977">
              <a:alpha val="92156"/>
            </a:srgbClr>
          </a:solidFill>
          <a:ln w="28575">
            <a:solidFill>
              <a:srgbClr val="FFFFFF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735"/>
              </a:spcBef>
            </a:pPr>
            <a:r>
              <a:rPr sz="2400" spc="70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22950" y="3934205"/>
            <a:ext cx="54844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solidFill>
                  <a:srgbClr val="374051"/>
                </a:solidFill>
                <a:latin typeface="Calibri"/>
                <a:cs typeface="Calibri"/>
              </a:rPr>
              <a:t>Effortless</a:t>
            </a:r>
            <a:r>
              <a:rPr sz="18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374051"/>
                </a:solidFill>
                <a:latin typeface="Calibri"/>
                <a:cs typeface="Calibri"/>
              </a:rPr>
              <a:t>Poultry</a:t>
            </a:r>
            <a:r>
              <a:rPr sz="1800" spc="17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b="1" spc="80" dirty="0">
                <a:solidFill>
                  <a:srgbClr val="374051"/>
                </a:solidFill>
                <a:latin typeface="Calibri"/>
                <a:cs typeface="Calibri"/>
              </a:rPr>
              <a:t>Disinfection</a:t>
            </a:r>
            <a:r>
              <a:rPr sz="1800" spc="17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b="1" spc="65" dirty="0">
                <a:solidFill>
                  <a:srgbClr val="374051"/>
                </a:solidFill>
                <a:latin typeface="Calibri"/>
                <a:cs typeface="Calibri"/>
              </a:rPr>
              <a:t>with</a:t>
            </a:r>
            <a:r>
              <a:rPr sz="1800" spc="17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374051"/>
                </a:solidFill>
                <a:latin typeface="Calibri"/>
                <a:cs typeface="Calibri"/>
              </a:rPr>
              <a:t>Liquid</a:t>
            </a:r>
            <a:r>
              <a:rPr sz="1800" spc="17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374051"/>
                </a:solidFill>
                <a:latin typeface="Calibri"/>
                <a:cs typeface="Calibri"/>
              </a:rPr>
              <a:t>Solution: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solidFill>
                  <a:srgbClr val="374051"/>
                </a:solidFill>
                <a:latin typeface="Calibri"/>
                <a:cs typeface="Calibri"/>
              </a:rPr>
              <a:t>No</a:t>
            </a:r>
            <a:r>
              <a:rPr sz="1800" spc="18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374051"/>
                </a:solidFill>
                <a:latin typeface="Calibri"/>
                <a:cs typeface="Calibri"/>
              </a:rPr>
              <a:t>Evacuation</a:t>
            </a:r>
            <a:r>
              <a:rPr sz="1800" spc="23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374051"/>
                </a:solidFill>
                <a:latin typeface="Calibri"/>
                <a:cs typeface="Calibri"/>
              </a:rPr>
              <a:t>Required,</a:t>
            </a:r>
            <a:r>
              <a:rPr sz="1800" spc="24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374051"/>
                </a:solidFill>
                <a:latin typeface="Calibri"/>
                <a:cs typeface="Calibri"/>
              </a:rPr>
              <a:t>Seamless</a:t>
            </a:r>
            <a:r>
              <a:rPr sz="1800" spc="204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374051"/>
                </a:solidFill>
                <a:latin typeface="Calibri"/>
                <a:cs typeface="Calibri"/>
              </a:rPr>
              <a:t>Integration</a:t>
            </a:r>
            <a:r>
              <a:rPr sz="1800" spc="229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374051"/>
                </a:solidFill>
                <a:latin typeface="Calibri"/>
                <a:cs typeface="Calibri"/>
              </a:rPr>
              <a:t>with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2950" y="5031738"/>
            <a:ext cx="3020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374051"/>
                </a:solidFill>
                <a:latin typeface="Calibri"/>
                <a:cs typeface="Calibri"/>
              </a:rPr>
              <a:t>Existing</a:t>
            </a:r>
            <a:r>
              <a:rPr sz="1800" spc="28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051"/>
                </a:solidFill>
                <a:latin typeface="Calibri"/>
                <a:cs typeface="Calibri"/>
              </a:rPr>
              <a:t>Water</a:t>
            </a:r>
            <a:r>
              <a:rPr sz="1800" spc="27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374051"/>
                </a:solidFill>
                <a:latin typeface="Calibri"/>
                <a:cs typeface="Calibri"/>
              </a:rPr>
              <a:t>Spray</a:t>
            </a:r>
            <a:r>
              <a:rPr sz="1800" spc="27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374051"/>
                </a:solidFill>
                <a:latin typeface="Calibri"/>
                <a:cs typeface="Calibri"/>
              </a:rPr>
              <a:t>System.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22950" y="5580378"/>
            <a:ext cx="51606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374051"/>
                </a:solidFill>
                <a:latin typeface="Calibri"/>
                <a:cs typeface="Calibri"/>
              </a:rPr>
              <a:t>Environmentally</a:t>
            </a:r>
            <a:r>
              <a:rPr sz="1800" spc="22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374051"/>
                </a:solidFill>
                <a:latin typeface="Calibri"/>
                <a:cs typeface="Calibri"/>
              </a:rPr>
              <a:t>and</a:t>
            </a:r>
            <a:r>
              <a:rPr sz="18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spc="90" dirty="0">
                <a:solidFill>
                  <a:srgbClr val="374051"/>
                </a:solidFill>
                <a:latin typeface="Calibri"/>
                <a:cs typeface="Calibri"/>
              </a:rPr>
              <a:t>Poultry-</a:t>
            </a:r>
            <a:r>
              <a:rPr sz="1800" spc="75" dirty="0">
                <a:solidFill>
                  <a:srgbClr val="374051"/>
                </a:solidFill>
                <a:latin typeface="Calibri"/>
                <a:cs typeface="Calibri"/>
              </a:rPr>
              <a:t>Friendly</a:t>
            </a:r>
            <a:r>
              <a:rPr sz="1800" spc="22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374051"/>
                </a:solidFill>
                <a:latin typeface="Calibri"/>
                <a:cs typeface="Calibri"/>
              </a:rPr>
              <a:t>Ingredients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65" dirty="0">
                <a:solidFill>
                  <a:srgbClr val="374051"/>
                </a:solidFill>
                <a:latin typeface="Calibri"/>
                <a:cs typeface="Calibri"/>
              </a:rPr>
              <a:t>Ensure</a:t>
            </a:r>
            <a:r>
              <a:rPr sz="1800" spc="26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spc="95" dirty="0">
                <a:solidFill>
                  <a:srgbClr val="374051"/>
                </a:solidFill>
                <a:latin typeface="Calibri"/>
                <a:cs typeface="Calibri"/>
              </a:rPr>
              <a:t>Non-</a:t>
            </a:r>
            <a:r>
              <a:rPr sz="1800" dirty="0">
                <a:solidFill>
                  <a:srgbClr val="374051"/>
                </a:solidFill>
                <a:latin typeface="Calibri"/>
                <a:cs typeface="Calibri"/>
              </a:rPr>
              <a:t>Toxic,</a:t>
            </a:r>
            <a:r>
              <a:rPr sz="1800" spc="29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spc="90" dirty="0">
                <a:solidFill>
                  <a:srgbClr val="374051"/>
                </a:solidFill>
                <a:latin typeface="Calibri"/>
                <a:cs typeface="Calibri"/>
              </a:rPr>
              <a:t>Non-</a:t>
            </a:r>
            <a:r>
              <a:rPr sz="1800" spc="70" dirty="0">
                <a:solidFill>
                  <a:srgbClr val="374051"/>
                </a:solidFill>
                <a:latin typeface="Calibri"/>
                <a:cs typeface="Calibri"/>
              </a:rPr>
              <a:t>Polluting</a:t>
            </a:r>
            <a:r>
              <a:rPr sz="1800" spc="32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374051"/>
                </a:solidFill>
                <a:latin typeface="Calibri"/>
                <a:cs typeface="Calibri"/>
              </a:rPr>
              <a:t>Effectiveness.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240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170430"/>
          </a:xfrm>
          <a:custGeom>
            <a:avLst/>
            <a:gdLst/>
            <a:ahLst/>
            <a:cxnLst/>
            <a:rect l="l" t="t" r="r" b="b"/>
            <a:pathLst>
              <a:path w="12192000" h="2170430">
                <a:moveTo>
                  <a:pt x="12192000" y="0"/>
                </a:moveTo>
                <a:lnTo>
                  <a:pt x="0" y="0"/>
                </a:lnTo>
                <a:lnTo>
                  <a:pt x="0" y="2170176"/>
                </a:lnTo>
                <a:lnTo>
                  <a:pt x="12192000" y="2170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D7E2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5727" rIns="0" bIns="0" rtlCol="0">
            <a:spAutoFit/>
          </a:bodyPr>
          <a:lstStyle/>
          <a:p>
            <a:pPr marL="2489835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spc="55" dirty="0"/>
              <a:t>GLOBAL</a:t>
            </a:r>
            <a:r>
              <a:rPr spc="229" dirty="0">
                <a:latin typeface="Times New Roman"/>
                <a:cs typeface="Times New Roman"/>
              </a:rPr>
              <a:t> </a:t>
            </a:r>
            <a:r>
              <a:rPr spc="60" dirty="0"/>
              <a:t>MARKET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6200" y="123190"/>
            <a:ext cx="9493250" cy="6611620"/>
            <a:chOff x="0" y="0"/>
            <a:chExt cx="9493250" cy="6611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72996" cy="16291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6416" y="1463042"/>
              <a:ext cx="6926579" cy="514806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240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F4B630CB-738C-F06D-5658-FCB56AFCF0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" y="0"/>
            <a:ext cx="2166378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5727" rIns="0" bIns="0" rtlCol="0">
            <a:spAutoFit/>
          </a:bodyPr>
          <a:lstStyle/>
          <a:p>
            <a:pPr marL="2489835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spc="55" dirty="0"/>
              <a:t>GLOBAL</a:t>
            </a:r>
            <a:r>
              <a:rPr spc="229" dirty="0">
                <a:latin typeface="Times New Roman"/>
                <a:cs typeface="Times New Roman"/>
              </a:rPr>
              <a:t> </a:t>
            </a:r>
            <a:r>
              <a:rPr spc="60" dirty="0"/>
              <a:t>MARKET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59743" y="6426808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767070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99" y="2502484"/>
            <a:ext cx="2439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374051"/>
                </a:solidFill>
                <a:latin typeface="Calibri"/>
                <a:cs typeface="Calibri"/>
              </a:rPr>
              <a:t>CHICKENS</a:t>
            </a:r>
            <a:r>
              <a:rPr sz="1800" spc="21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374051"/>
                </a:solidFill>
                <a:latin typeface="Calibri"/>
                <a:cs typeface="Calibri"/>
              </a:rPr>
              <a:t>WORLDWIDE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99" y="2988056"/>
            <a:ext cx="313817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76530" algn="just">
              <a:lnSpc>
                <a:spcPct val="100000"/>
              </a:lnSpc>
              <a:spcBef>
                <a:spcPts val="105"/>
              </a:spcBef>
            </a:pPr>
            <a:r>
              <a:rPr sz="1400" spc="55" dirty="0">
                <a:solidFill>
                  <a:srgbClr val="374051"/>
                </a:solidFill>
                <a:latin typeface="Calibri"/>
                <a:cs typeface="Calibri"/>
              </a:rPr>
              <a:t>The</a:t>
            </a:r>
            <a:r>
              <a:rPr sz="1400" spc="18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number</a:t>
            </a:r>
            <a:r>
              <a:rPr sz="1400" spc="22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374051"/>
                </a:solidFill>
                <a:latin typeface="Calibri"/>
                <a:cs typeface="Calibri"/>
              </a:rPr>
              <a:t>of</a:t>
            </a:r>
            <a:r>
              <a:rPr sz="1400" spc="17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chickens</a:t>
            </a:r>
            <a:r>
              <a:rPr sz="1400" spc="21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worldwide</a:t>
            </a:r>
            <a:r>
              <a:rPr sz="1400" spc="7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374051"/>
                </a:solidFill>
                <a:latin typeface="Calibri"/>
                <a:cs typeface="Calibri"/>
              </a:rPr>
              <a:t>has</a:t>
            </a:r>
            <a:r>
              <a:rPr sz="14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374051"/>
                </a:solidFill>
                <a:latin typeface="Calibri"/>
                <a:cs typeface="Calibri"/>
              </a:rPr>
              <a:t>more</a:t>
            </a:r>
            <a:r>
              <a:rPr sz="1400" spc="17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than</a:t>
            </a:r>
            <a:r>
              <a:rPr sz="1400" spc="204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374051"/>
                </a:solidFill>
                <a:latin typeface="Calibri"/>
                <a:cs typeface="Calibri"/>
              </a:rPr>
              <a:t>doubled</a:t>
            </a:r>
            <a:r>
              <a:rPr sz="1400" spc="204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since</a:t>
            </a:r>
            <a:r>
              <a:rPr sz="1400" spc="19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374051"/>
                </a:solidFill>
                <a:latin typeface="Calibri"/>
                <a:cs typeface="Calibri"/>
              </a:rPr>
              <a:t>1990,</a:t>
            </a:r>
            <a:r>
              <a:rPr sz="1400" spc="5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with</a:t>
            </a:r>
            <a:r>
              <a:rPr sz="1400" spc="17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374051"/>
                </a:solidFill>
                <a:latin typeface="Calibri"/>
                <a:cs typeface="Calibri"/>
              </a:rPr>
              <a:t>approximately</a:t>
            </a:r>
            <a:r>
              <a:rPr sz="1400" spc="24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25.8</a:t>
            </a:r>
            <a:r>
              <a:rPr sz="14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billion</a:t>
            </a:r>
            <a:endParaRPr sz="1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chickens</a:t>
            </a:r>
            <a:r>
              <a:rPr sz="1400" spc="23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in</a:t>
            </a:r>
            <a:r>
              <a:rPr sz="1400" spc="21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2021,</a:t>
            </a:r>
            <a:r>
              <a:rPr sz="1400" spc="23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up</a:t>
            </a:r>
            <a:r>
              <a:rPr sz="1400" spc="204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from</a:t>
            </a:r>
            <a:r>
              <a:rPr sz="1400" spc="18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about</a:t>
            </a:r>
            <a:r>
              <a:rPr sz="1400" spc="24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374051"/>
                </a:solidFill>
                <a:latin typeface="Calibri"/>
                <a:cs typeface="Calibri"/>
              </a:rPr>
              <a:t>13.9</a:t>
            </a:r>
            <a:r>
              <a:rPr sz="1400" spc="4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374051"/>
                </a:solidFill>
                <a:latin typeface="Calibri"/>
                <a:cs typeface="Calibri"/>
              </a:rPr>
              <a:t>billion</a:t>
            </a:r>
            <a:r>
              <a:rPr sz="1400" spc="22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chickens</a:t>
            </a:r>
            <a:r>
              <a:rPr sz="1400" spc="27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in</a:t>
            </a:r>
            <a:r>
              <a:rPr sz="1400" spc="22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374051"/>
                </a:solidFill>
                <a:latin typeface="Calibri"/>
                <a:cs typeface="Calibri"/>
              </a:rPr>
              <a:t>2000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3225" y="2479369"/>
            <a:ext cx="1967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374051"/>
                </a:solidFill>
                <a:latin typeface="Calibri"/>
                <a:cs typeface="Calibri"/>
              </a:rPr>
              <a:t>CHICKEN</a:t>
            </a:r>
            <a:r>
              <a:rPr sz="1800" spc="19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374051"/>
                </a:solidFill>
                <a:latin typeface="Calibri"/>
                <a:cs typeface="Calibri"/>
              </a:rPr>
              <a:t>FARMING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3225" y="2989576"/>
            <a:ext cx="312166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88595">
              <a:lnSpc>
                <a:spcPct val="100000"/>
              </a:lnSpc>
              <a:spcBef>
                <a:spcPts val="105"/>
              </a:spcBef>
            </a:pP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China</a:t>
            </a:r>
            <a:r>
              <a:rPr sz="1400" spc="22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leads</a:t>
            </a:r>
            <a:r>
              <a:rPr sz="1400" spc="22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in</a:t>
            </a:r>
            <a:r>
              <a:rPr sz="1400" spc="18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374051"/>
                </a:solidFill>
                <a:latin typeface="Calibri"/>
                <a:cs typeface="Calibri"/>
              </a:rPr>
              <a:t>egg</a:t>
            </a:r>
            <a:r>
              <a:rPr sz="1400" spc="21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374051"/>
                </a:solidFill>
                <a:latin typeface="Calibri"/>
                <a:cs typeface="Calibri"/>
              </a:rPr>
              <a:t>production</a:t>
            </a:r>
            <a:r>
              <a:rPr sz="1400" spc="22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374051"/>
                </a:solidFill>
                <a:latin typeface="Calibri"/>
                <a:cs typeface="Calibri"/>
              </a:rPr>
              <a:t>with</a:t>
            </a:r>
            <a:r>
              <a:rPr sz="1400" spc="4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374051"/>
                </a:solidFill>
                <a:latin typeface="Calibri"/>
                <a:cs typeface="Calibri"/>
              </a:rPr>
              <a:t>586</a:t>
            </a:r>
            <a:r>
              <a:rPr sz="1400" spc="19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374051"/>
                </a:solidFill>
                <a:latin typeface="Calibri"/>
                <a:cs typeface="Calibri"/>
              </a:rPr>
              <a:t>billion</a:t>
            </a:r>
            <a:r>
              <a:rPr sz="1400" spc="21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374051"/>
                </a:solidFill>
                <a:latin typeface="Calibri"/>
                <a:cs typeface="Calibri"/>
              </a:rPr>
              <a:t>eggs</a:t>
            </a:r>
            <a:r>
              <a:rPr sz="1400" spc="20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in</a:t>
            </a:r>
            <a:r>
              <a:rPr sz="1400" spc="21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2021,</a:t>
            </a:r>
            <a:r>
              <a:rPr sz="1400" spc="22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while</a:t>
            </a:r>
            <a:r>
              <a:rPr sz="1400" spc="19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374051"/>
                </a:solidFill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United</a:t>
            </a:r>
            <a:r>
              <a:rPr sz="1400" spc="20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States</a:t>
            </a:r>
            <a:r>
              <a:rPr sz="14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374051"/>
                </a:solidFill>
                <a:latin typeface="Calibri"/>
                <a:cs typeface="Calibri"/>
              </a:rPr>
              <a:t>has</a:t>
            </a:r>
            <a:r>
              <a:rPr sz="1400" spc="18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374051"/>
                </a:solidFill>
                <a:latin typeface="Calibri"/>
                <a:cs typeface="Calibri"/>
              </a:rPr>
              <a:t>the</a:t>
            </a:r>
            <a:r>
              <a:rPr sz="1400" spc="19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largest</a:t>
            </a:r>
            <a:r>
              <a:rPr sz="1400" spc="204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374051"/>
                </a:solidFill>
                <a:latin typeface="Calibri"/>
                <a:cs typeface="Calibri"/>
              </a:rPr>
              <a:t>chicken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75" dirty="0">
                <a:solidFill>
                  <a:srgbClr val="374051"/>
                </a:solidFill>
                <a:latin typeface="Calibri"/>
                <a:cs typeface="Calibri"/>
              </a:rPr>
              <a:t>population</a:t>
            </a:r>
            <a:r>
              <a:rPr sz="1400" spc="27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in</a:t>
            </a:r>
            <a:r>
              <a:rPr sz="1400" spc="22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374051"/>
                </a:solidFill>
                <a:latin typeface="Calibri"/>
                <a:cs typeface="Calibri"/>
              </a:rPr>
              <a:t>Iowa.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76339" y="2473576"/>
            <a:ext cx="2981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374051"/>
                </a:solidFill>
                <a:latin typeface="Calibri"/>
                <a:cs typeface="Calibri"/>
              </a:rPr>
              <a:t>BROILER</a:t>
            </a:r>
            <a:r>
              <a:rPr sz="1800" spc="22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051"/>
                </a:solidFill>
                <a:latin typeface="Calibri"/>
                <a:cs typeface="Calibri"/>
              </a:rPr>
              <a:t>MEAT</a:t>
            </a:r>
            <a:r>
              <a:rPr sz="1800" spc="23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374051"/>
                </a:solidFill>
                <a:latin typeface="Calibri"/>
                <a:cs typeface="Calibri"/>
              </a:rPr>
              <a:t>PRODUCTION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76339" y="2947795"/>
            <a:ext cx="332232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795">
              <a:lnSpc>
                <a:spcPct val="100000"/>
              </a:lnSpc>
              <a:spcBef>
                <a:spcPts val="105"/>
              </a:spcBef>
            </a:pP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Poultry</a:t>
            </a:r>
            <a:r>
              <a:rPr sz="1400" spc="21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374051"/>
                </a:solidFill>
                <a:latin typeface="Calibri"/>
                <a:cs typeface="Calibri"/>
              </a:rPr>
              <a:t>has</a:t>
            </a:r>
            <a:r>
              <a:rPr sz="1400" spc="204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374051"/>
                </a:solidFill>
                <a:latin typeface="Calibri"/>
                <a:cs typeface="Calibri"/>
              </a:rPr>
              <a:t>surpassed</a:t>
            </a:r>
            <a:r>
              <a:rPr sz="1400" spc="22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pork</a:t>
            </a:r>
            <a:r>
              <a:rPr sz="14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as</a:t>
            </a:r>
            <a:r>
              <a:rPr sz="1400" spc="204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374051"/>
                </a:solidFill>
                <a:latin typeface="Calibri"/>
                <a:cs typeface="Calibri"/>
              </a:rPr>
              <a:t>the</a:t>
            </a:r>
            <a:r>
              <a:rPr sz="1400" spc="19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374051"/>
                </a:solidFill>
                <a:latin typeface="Calibri"/>
                <a:cs typeface="Calibri"/>
              </a:rPr>
              <a:t>most</a:t>
            </a:r>
            <a:r>
              <a:rPr sz="1400" spc="4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produced</a:t>
            </a:r>
            <a:r>
              <a:rPr sz="1400" spc="204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374051"/>
                </a:solidFill>
                <a:latin typeface="Calibri"/>
                <a:cs typeface="Calibri"/>
              </a:rPr>
              <a:t>type</a:t>
            </a:r>
            <a:r>
              <a:rPr sz="1400" spc="21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374051"/>
                </a:solidFill>
                <a:latin typeface="Calibri"/>
                <a:cs typeface="Calibri"/>
              </a:rPr>
              <a:t>of</a:t>
            </a:r>
            <a:r>
              <a:rPr sz="1400" spc="15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374051"/>
                </a:solidFill>
                <a:latin typeface="Calibri"/>
                <a:cs typeface="Calibri"/>
              </a:rPr>
              <a:t>meat</a:t>
            </a:r>
            <a:r>
              <a:rPr sz="1400" spc="20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worldwide.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55" dirty="0">
                <a:solidFill>
                  <a:srgbClr val="374051"/>
                </a:solidFill>
                <a:latin typeface="Calibri"/>
                <a:cs typeface="Calibri"/>
              </a:rPr>
              <a:t>The</a:t>
            </a:r>
            <a:r>
              <a:rPr sz="1400" spc="18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United</a:t>
            </a:r>
            <a:r>
              <a:rPr sz="1400" spc="20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States</a:t>
            </a:r>
            <a:r>
              <a:rPr sz="1400" spc="204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produces</a:t>
            </a:r>
            <a:r>
              <a:rPr sz="1400" spc="21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374051"/>
                </a:solidFill>
                <a:latin typeface="Calibri"/>
                <a:cs typeface="Calibri"/>
              </a:rPr>
              <a:t>the</a:t>
            </a:r>
            <a:r>
              <a:rPr sz="1400" spc="18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374051"/>
                </a:solidFill>
                <a:latin typeface="Calibri"/>
                <a:cs typeface="Calibri"/>
              </a:rPr>
              <a:t>highest</a:t>
            </a:r>
            <a:r>
              <a:rPr sz="1400" spc="6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volume</a:t>
            </a:r>
            <a:r>
              <a:rPr sz="14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374051"/>
                </a:solidFill>
                <a:latin typeface="Calibri"/>
                <a:cs typeface="Calibri"/>
              </a:rPr>
              <a:t>of</a:t>
            </a:r>
            <a:r>
              <a:rPr sz="1400" spc="17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broiler</a:t>
            </a:r>
            <a:r>
              <a:rPr sz="1400" spc="21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374051"/>
                </a:solidFill>
                <a:latin typeface="Calibri"/>
                <a:cs typeface="Calibri"/>
              </a:rPr>
              <a:t>meat</a:t>
            </a:r>
            <a:r>
              <a:rPr sz="14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at</a:t>
            </a:r>
            <a:r>
              <a:rPr sz="1400" spc="229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20.4</a:t>
            </a:r>
            <a:r>
              <a:rPr sz="1400" spc="19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million</a:t>
            </a:r>
            <a:r>
              <a:rPr sz="1400" spc="6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metric</a:t>
            </a:r>
            <a:r>
              <a:rPr sz="1400" spc="21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374051"/>
                </a:solidFill>
                <a:latin typeface="Calibri"/>
                <a:cs typeface="Calibri"/>
              </a:rPr>
              <a:t>tons</a:t>
            </a:r>
            <a:r>
              <a:rPr sz="1400" spc="21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in</a:t>
            </a:r>
            <a:r>
              <a:rPr sz="1400" spc="22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74051"/>
                </a:solidFill>
                <a:latin typeface="Calibri"/>
                <a:cs typeface="Calibri"/>
              </a:rPr>
              <a:t>2021,</a:t>
            </a:r>
            <a:r>
              <a:rPr sz="1400" spc="21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374051"/>
                </a:solidFill>
                <a:latin typeface="Calibri"/>
                <a:cs typeface="Calibri"/>
              </a:rPr>
              <a:t>followed</a:t>
            </a:r>
            <a:r>
              <a:rPr sz="14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051"/>
                </a:solidFill>
                <a:latin typeface="Calibri"/>
                <a:cs typeface="Calibri"/>
              </a:rPr>
              <a:t>by</a:t>
            </a:r>
            <a:r>
              <a:rPr sz="1400" spc="204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374051"/>
                </a:solidFill>
                <a:latin typeface="Calibri"/>
                <a:cs typeface="Calibri"/>
              </a:rPr>
              <a:t>China</a:t>
            </a:r>
            <a:r>
              <a:rPr sz="1400" spc="4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(14.7</a:t>
            </a:r>
            <a:r>
              <a:rPr sz="14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80" dirty="0">
                <a:solidFill>
                  <a:srgbClr val="374051"/>
                </a:solidFill>
                <a:latin typeface="Calibri"/>
                <a:cs typeface="Calibri"/>
              </a:rPr>
              <a:t>million)</a:t>
            </a:r>
            <a:r>
              <a:rPr sz="14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374051"/>
                </a:solidFill>
                <a:latin typeface="Calibri"/>
                <a:cs typeface="Calibri"/>
              </a:rPr>
              <a:t>and</a:t>
            </a:r>
            <a:r>
              <a:rPr sz="1400" spc="19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Brazil</a:t>
            </a:r>
            <a:r>
              <a:rPr sz="1400" spc="170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(14.5</a:t>
            </a:r>
            <a:r>
              <a:rPr sz="1400" spc="195" dirty="0">
                <a:solidFill>
                  <a:srgbClr val="37405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374051"/>
                </a:solidFill>
                <a:latin typeface="Calibri"/>
                <a:cs typeface="Calibri"/>
              </a:rPr>
              <a:t>million).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03377" y="5146546"/>
            <a:ext cx="3392804" cy="1210310"/>
            <a:chOff x="1103377" y="5146546"/>
            <a:chExt cx="3392804" cy="1210310"/>
          </a:xfrm>
        </p:grpSpPr>
        <p:sp>
          <p:nvSpPr>
            <p:cNvPr id="12" name="object 12"/>
            <p:cNvSpPr/>
            <p:nvPr/>
          </p:nvSpPr>
          <p:spPr>
            <a:xfrm>
              <a:off x="1103377" y="5183123"/>
              <a:ext cx="3392804" cy="934719"/>
            </a:xfrm>
            <a:custGeom>
              <a:avLst/>
              <a:gdLst/>
              <a:ahLst/>
              <a:cxnLst/>
              <a:rect l="l" t="t" r="r" b="b"/>
              <a:pathLst>
                <a:path w="3392804" h="934720">
                  <a:moveTo>
                    <a:pt x="0" y="934213"/>
                  </a:moveTo>
                  <a:lnTo>
                    <a:pt x="582166" y="934213"/>
                  </a:lnTo>
                </a:path>
                <a:path w="3392804" h="934720">
                  <a:moveTo>
                    <a:pt x="1114044" y="934213"/>
                  </a:moveTo>
                  <a:lnTo>
                    <a:pt x="2278378" y="934213"/>
                  </a:lnTo>
                </a:path>
                <a:path w="3392804" h="934720">
                  <a:moveTo>
                    <a:pt x="2810256" y="934213"/>
                  </a:moveTo>
                  <a:lnTo>
                    <a:pt x="3392422" y="934213"/>
                  </a:lnTo>
                </a:path>
                <a:path w="3392804" h="934720">
                  <a:moveTo>
                    <a:pt x="0" y="701038"/>
                  </a:moveTo>
                  <a:lnTo>
                    <a:pt x="582166" y="701038"/>
                  </a:lnTo>
                </a:path>
                <a:path w="3392804" h="934720">
                  <a:moveTo>
                    <a:pt x="1114044" y="701038"/>
                  </a:moveTo>
                  <a:lnTo>
                    <a:pt x="2278378" y="701038"/>
                  </a:lnTo>
                </a:path>
                <a:path w="3392804" h="934720">
                  <a:moveTo>
                    <a:pt x="2810256" y="701038"/>
                  </a:moveTo>
                  <a:lnTo>
                    <a:pt x="3392422" y="701038"/>
                  </a:lnTo>
                </a:path>
                <a:path w="3392804" h="934720">
                  <a:moveTo>
                    <a:pt x="0" y="467870"/>
                  </a:moveTo>
                  <a:lnTo>
                    <a:pt x="582166" y="467870"/>
                  </a:lnTo>
                </a:path>
                <a:path w="3392804" h="934720">
                  <a:moveTo>
                    <a:pt x="1114044" y="467870"/>
                  </a:moveTo>
                  <a:lnTo>
                    <a:pt x="3392422" y="467870"/>
                  </a:lnTo>
                </a:path>
                <a:path w="3392804" h="934720">
                  <a:moveTo>
                    <a:pt x="0" y="234696"/>
                  </a:moveTo>
                  <a:lnTo>
                    <a:pt x="582166" y="234696"/>
                  </a:lnTo>
                </a:path>
                <a:path w="3392804" h="934720">
                  <a:moveTo>
                    <a:pt x="1114044" y="234696"/>
                  </a:moveTo>
                  <a:lnTo>
                    <a:pt x="3392422" y="234696"/>
                  </a:lnTo>
                </a:path>
                <a:path w="3392804" h="934720">
                  <a:moveTo>
                    <a:pt x="0" y="0"/>
                  </a:moveTo>
                  <a:lnTo>
                    <a:pt x="582166" y="0"/>
                  </a:lnTo>
                </a:path>
                <a:path w="3392804" h="934720">
                  <a:moveTo>
                    <a:pt x="1114044" y="0"/>
                  </a:moveTo>
                  <a:lnTo>
                    <a:pt x="3392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5544" y="5146546"/>
              <a:ext cx="532130" cy="1205865"/>
            </a:xfrm>
            <a:custGeom>
              <a:avLst/>
              <a:gdLst/>
              <a:ahLst/>
              <a:cxnLst/>
              <a:rect l="l" t="t" r="r" b="b"/>
              <a:pathLst>
                <a:path w="532130" h="1205864">
                  <a:moveTo>
                    <a:pt x="531877" y="0"/>
                  </a:moveTo>
                  <a:lnTo>
                    <a:pt x="0" y="0"/>
                  </a:lnTo>
                  <a:lnTo>
                    <a:pt x="0" y="1205487"/>
                  </a:lnTo>
                  <a:lnTo>
                    <a:pt x="531877" y="1205487"/>
                  </a:lnTo>
                  <a:lnTo>
                    <a:pt x="531877" y="0"/>
                  </a:lnTo>
                  <a:close/>
                </a:path>
              </a:pathLst>
            </a:custGeom>
            <a:solidFill>
              <a:srgbClr val="466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81756" y="5702806"/>
              <a:ext cx="532130" cy="649605"/>
            </a:xfrm>
            <a:custGeom>
              <a:avLst/>
              <a:gdLst/>
              <a:ahLst/>
              <a:cxnLst/>
              <a:rect l="l" t="t" r="r" b="b"/>
              <a:pathLst>
                <a:path w="532129" h="649604">
                  <a:moveTo>
                    <a:pt x="531877" y="0"/>
                  </a:moveTo>
                  <a:lnTo>
                    <a:pt x="0" y="0"/>
                  </a:lnTo>
                  <a:lnTo>
                    <a:pt x="0" y="649227"/>
                  </a:lnTo>
                  <a:lnTo>
                    <a:pt x="531877" y="649227"/>
                  </a:lnTo>
                  <a:lnTo>
                    <a:pt x="531877" y="0"/>
                  </a:lnTo>
                  <a:close/>
                </a:path>
              </a:pathLst>
            </a:custGeom>
            <a:solidFill>
              <a:srgbClr val="B3D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3377" y="6352034"/>
              <a:ext cx="3392804" cy="0"/>
            </a:xfrm>
            <a:custGeom>
              <a:avLst/>
              <a:gdLst/>
              <a:ahLst/>
              <a:cxnLst/>
              <a:rect l="l" t="t" r="r" b="b"/>
              <a:pathLst>
                <a:path w="3392804">
                  <a:moveTo>
                    <a:pt x="339242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103377" y="4949952"/>
            <a:ext cx="3392804" cy="0"/>
          </a:xfrm>
          <a:custGeom>
            <a:avLst/>
            <a:gdLst/>
            <a:ahLst/>
            <a:cxnLst/>
            <a:rect l="l" t="t" r="r" b="b"/>
            <a:pathLst>
              <a:path w="3392804">
                <a:moveTo>
                  <a:pt x="0" y="0"/>
                </a:moveTo>
                <a:lnTo>
                  <a:pt x="339242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89145" y="6258257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89145" y="6024168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89145" y="5790996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89145" y="5557520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89145" y="5323405"/>
            <a:ext cx="14160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89145" y="5090288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95959"/>
                </a:solidFill>
                <a:latin typeface="Calibri"/>
                <a:cs typeface="Calibri"/>
              </a:rPr>
              <a:t>25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89145" y="4856733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09515" y="6404862"/>
            <a:ext cx="28194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95959"/>
                </a:solidFill>
                <a:latin typeface="Arial"/>
                <a:cs typeface="Arial"/>
              </a:rPr>
              <a:t>2000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13303" y="6404862"/>
            <a:ext cx="28194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95959"/>
                </a:solidFill>
                <a:latin typeface="Arial"/>
                <a:cs typeface="Arial"/>
              </a:rPr>
              <a:t>2021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01312" y="4553837"/>
            <a:ext cx="29711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Number</a:t>
            </a:r>
            <a:r>
              <a:rPr sz="1400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1400" spc="-5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Calibri"/>
                <a:cs typeface="Calibri"/>
              </a:rPr>
              <a:t>Chickens</a:t>
            </a:r>
            <a:r>
              <a:rPr sz="1400" spc="-4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Calibri"/>
                <a:cs typeface="Calibri"/>
              </a:rPr>
              <a:t>Worldwide</a:t>
            </a:r>
            <a:r>
              <a:rPr sz="1400" spc="-7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Calibri"/>
                <a:cs typeface="Calibri"/>
              </a:rPr>
              <a:t>(billions)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7194804" y="5224081"/>
          <a:ext cx="3392801" cy="1113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3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6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876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B3D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B3D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B3D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B3D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B3D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B3D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B3D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B3D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B3D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B3D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object 28"/>
          <p:cNvSpPr/>
          <p:nvPr/>
        </p:nvSpPr>
        <p:spPr>
          <a:xfrm>
            <a:off x="7194804" y="4949952"/>
            <a:ext cx="3392804" cy="0"/>
          </a:xfrm>
          <a:custGeom>
            <a:avLst/>
            <a:gdLst/>
            <a:ahLst/>
            <a:cxnLst/>
            <a:rect l="l" t="t" r="r" b="b"/>
            <a:pathLst>
              <a:path w="3392804">
                <a:moveTo>
                  <a:pt x="0" y="0"/>
                </a:moveTo>
                <a:lnTo>
                  <a:pt x="33924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681461" y="6250027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681461" y="597144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681461" y="5692849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681461" y="5414009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81461" y="513537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681461" y="4856733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95959"/>
                </a:solidFill>
                <a:latin typeface="Calibri"/>
                <a:cs typeface="Calibri"/>
              </a:rPr>
              <a:t>25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947272" y="6398767"/>
            <a:ext cx="151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95959"/>
                </a:solidFill>
                <a:latin typeface="Calibri"/>
                <a:cs typeface="Calibri"/>
              </a:rPr>
              <a:t>US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48521" y="6398767"/>
            <a:ext cx="2876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95959"/>
                </a:solidFill>
                <a:latin typeface="Calibri"/>
                <a:cs typeface="Calibri"/>
              </a:rPr>
              <a:t>China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21267" y="6398767"/>
            <a:ext cx="280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95959"/>
                </a:solidFill>
                <a:latin typeface="Calibri"/>
                <a:cs typeface="Calibri"/>
              </a:rPr>
              <a:t>Brazil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62465" y="4553839"/>
            <a:ext cx="28365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95959"/>
                </a:solidFill>
                <a:latin typeface="Calibri"/>
                <a:cs typeface="Calibri"/>
              </a:rPr>
              <a:t>Broiler</a:t>
            </a:r>
            <a:r>
              <a:rPr sz="1400" spc="-8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Calibri"/>
                <a:cs typeface="Calibri"/>
              </a:rPr>
              <a:t>Meat</a:t>
            </a:r>
            <a:r>
              <a:rPr sz="1400" spc="-5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  <a:r>
              <a:rPr sz="1400" spc="-4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(million</a:t>
            </a:r>
            <a:r>
              <a:rPr sz="1400" spc="-6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metric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Calibri"/>
                <a:cs typeface="Calibri"/>
              </a:rPr>
              <a:t>tons)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681</Words>
  <Application>Microsoft Office PowerPoint</Application>
  <PresentationFormat>מסך רחב</PresentationFormat>
  <Paragraphs>117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Bauhaus 93</vt:lpstr>
      <vt:lpstr>Calibri</vt:lpstr>
      <vt:lpstr>Times New Roman</vt:lpstr>
      <vt:lpstr>Office Theme</vt:lpstr>
      <vt:lpstr>POULTREX GLA-EC0</vt:lpstr>
      <vt:lpstr>ABOUT GLA-ECO</vt:lpstr>
      <vt:lpstr>THE PROBLEM</vt:lpstr>
      <vt:lpstr>THE PRODUCT</vt:lpstr>
      <vt:lpstr>Poultrex</vt:lpstr>
      <vt:lpstr>THE SOLUTION - POULTREX</vt:lpstr>
      <vt:lpstr>מצגת של PowerPoint‏</vt:lpstr>
      <vt:lpstr>THE GLOBAL MARKET</vt:lpstr>
      <vt:lpstr>THE GLOBAL MARKET</vt:lpstr>
      <vt:lpstr>GLOBAL MARKET OF DISINFECTANT</vt:lpstr>
      <vt:lpstr>ANIMAL DISINFECTANT MARKET BY REGION (USA BILLION)</vt:lpstr>
      <vt:lpstr>מצגת של PowerPoint‏</vt:lpstr>
      <vt:lpstr>מצגת של PowerPoint‏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EDGE TEC FUNGICIDE</dc:title>
  <dc:creator>Dov Zelinger</dc:creator>
  <cp:lastModifiedBy>Ido ofek</cp:lastModifiedBy>
  <cp:revision>4</cp:revision>
  <dcterms:created xsi:type="dcterms:W3CDTF">2024-01-10T06:36:55Z</dcterms:created>
  <dcterms:modified xsi:type="dcterms:W3CDTF">2024-01-10T08:59:08Z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2024-01-10T00:00:00Z</vt:filetime>
  </property>
  <property fmtid="{D5CDD505-2E9C-101B-9397-08002B2CF9AE}" pid="5" name="Producer">
    <vt:lpwstr>GPL Ghostscript 9.20</vt:lpwstr>
  </property>
</Properties>
</file>