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6">
  <p:sldMasterIdLst>
    <p:sldMasterId id="2147483672" r:id="rId1"/>
    <p:sldMasterId id="2147484016" r:id="rId2"/>
  </p:sldMasterIdLst>
  <p:notesMasterIdLst>
    <p:notesMasterId r:id="rId23"/>
  </p:notesMasterIdLst>
  <p:sldIdLst>
    <p:sldId id="427" r:id="rId3"/>
    <p:sldId id="459" r:id="rId4"/>
    <p:sldId id="445" r:id="rId5"/>
    <p:sldId id="448" r:id="rId6"/>
    <p:sldId id="446" r:id="rId7"/>
    <p:sldId id="447" r:id="rId8"/>
    <p:sldId id="449" r:id="rId9"/>
    <p:sldId id="460" r:id="rId10"/>
    <p:sldId id="463" r:id="rId11"/>
    <p:sldId id="464" r:id="rId12"/>
    <p:sldId id="465" r:id="rId13"/>
    <p:sldId id="466" r:id="rId14"/>
    <p:sldId id="457" r:id="rId15"/>
    <p:sldId id="456" r:id="rId16"/>
    <p:sldId id="455" r:id="rId17"/>
    <p:sldId id="467" r:id="rId18"/>
    <p:sldId id="454" r:id="rId19"/>
    <p:sldId id="469" r:id="rId20"/>
    <p:sldId id="468" r:id="rId21"/>
    <p:sldId id="424"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חזון 2" id="{7DA43627-6020-427B-BBDF-D175F75BCA64}">
          <p14:sldIdLst>
            <p14:sldId id="427"/>
            <p14:sldId id="459"/>
            <p14:sldId id="445"/>
            <p14:sldId id="448"/>
            <p14:sldId id="446"/>
            <p14:sldId id="447"/>
            <p14:sldId id="449"/>
            <p14:sldId id="460"/>
            <p14:sldId id="463"/>
            <p14:sldId id="464"/>
            <p14:sldId id="465"/>
            <p14:sldId id="466"/>
            <p14:sldId id="457"/>
            <p14:sldId id="456"/>
            <p14:sldId id="455"/>
            <p14:sldId id="467"/>
            <p14:sldId id="454"/>
            <p14:sldId id="469"/>
            <p14:sldId id="468"/>
            <p14:sldId id="4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tal" initials="R" lastIdx="1" clrIdx="0">
    <p:extLst>
      <p:ext uri="{19B8F6BF-5375-455C-9EA6-DF929625EA0E}">
        <p15:presenceInfo xmlns:p15="http://schemas.microsoft.com/office/powerpoint/2012/main" userId="Revi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C1E"/>
    <a:srgbClr val="66FF33"/>
    <a:srgbClr val="990099"/>
    <a:srgbClr val="D5F709"/>
    <a:srgbClr val="CC9900"/>
    <a:srgbClr val="FFD357"/>
    <a:srgbClr val="488636"/>
    <a:srgbClr val="FF9933"/>
    <a:srgbClr val="679E43"/>
    <a:srgbClr val="284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3842" autoAdjust="0"/>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sorterViewPr>
    <p:cViewPr>
      <p:scale>
        <a:sx n="66" d="100"/>
        <a:sy n="66" d="100"/>
      </p:scale>
      <p:origin x="0" y="-2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u="sng"/>
              <a:t>Aphids-Peper-Geva Carmel Trial #1</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he-IL"/>
        </a:p>
      </c:txPr>
    </c:title>
    <c:autoTitleDeleted val="0"/>
    <c:view3D>
      <c:rotX val="15"/>
      <c:rotY val="1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85518984395266E-2"/>
          <c:y val="0.10131414607656801"/>
          <c:w val="0.96296296787256186"/>
          <c:h val="0.7371151881876834"/>
        </c:manualLayout>
      </c:layout>
      <c:bar3DChart>
        <c:barDir val="col"/>
        <c:grouping val="clustered"/>
        <c:varyColors val="0"/>
        <c:ser>
          <c:idx val="0"/>
          <c:order val="0"/>
          <c:tx>
            <c:strRef>
              <c:f>'הערכה #1 ניסוי #1'!$P$6</c:f>
              <c:strCache>
                <c:ptCount val="1"/>
                <c:pt idx="0">
                  <c:v>Control</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#1'!$Q$6</c:f>
              <c:numCache>
                <c:formatCode>0</c:formatCode>
                <c:ptCount val="1"/>
                <c:pt idx="0">
                  <c:v>0</c:v>
                </c:pt>
              </c:numCache>
            </c:numRef>
          </c:val>
          <c:extLst>
            <c:ext xmlns:c16="http://schemas.microsoft.com/office/drawing/2014/chart" uri="{C3380CC4-5D6E-409C-BE32-E72D297353CC}">
              <c16:uniqueId val="{00000000-CBFD-4E9F-A06A-1FF31D0E2562}"/>
            </c:ext>
          </c:extLst>
        </c:ser>
        <c:ser>
          <c:idx val="1"/>
          <c:order val="1"/>
          <c:tx>
            <c:strRef>
              <c:f>'הערכה #1 ניסוי #1'!$P$7</c:f>
              <c:strCache>
                <c:ptCount val="1"/>
                <c:pt idx="0">
                  <c:v>STK-36 0.5%</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#1'!$Q$7</c:f>
              <c:numCache>
                <c:formatCode>0</c:formatCode>
                <c:ptCount val="1"/>
                <c:pt idx="0">
                  <c:v>71.67</c:v>
                </c:pt>
              </c:numCache>
            </c:numRef>
          </c:val>
          <c:extLst>
            <c:ext xmlns:c16="http://schemas.microsoft.com/office/drawing/2014/chart" uri="{C3380CC4-5D6E-409C-BE32-E72D297353CC}">
              <c16:uniqueId val="{00000001-CBFD-4E9F-A06A-1FF31D0E2562}"/>
            </c:ext>
          </c:extLst>
        </c:ser>
        <c:ser>
          <c:idx val="2"/>
          <c:order val="2"/>
          <c:tx>
            <c:strRef>
              <c:f>'הערכה #1 ניסוי #1'!$P$8</c:f>
              <c:strCache>
                <c:ptCount val="1"/>
                <c:pt idx="0">
                  <c:v>TEPPEKI 0.015%</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#1'!$Q$8</c:f>
              <c:numCache>
                <c:formatCode>0</c:formatCode>
                <c:ptCount val="1"/>
                <c:pt idx="0">
                  <c:v>29.17</c:v>
                </c:pt>
              </c:numCache>
            </c:numRef>
          </c:val>
          <c:extLst>
            <c:ext xmlns:c16="http://schemas.microsoft.com/office/drawing/2014/chart" uri="{C3380CC4-5D6E-409C-BE32-E72D297353CC}">
              <c16:uniqueId val="{00000002-CBFD-4E9F-A06A-1FF31D0E2562}"/>
            </c:ext>
          </c:extLst>
        </c:ser>
        <c:ser>
          <c:idx val="3"/>
          <c:order val="3"/>
          <c:tx>
            <c:strRef>
              <c:f>'הערכה #1 ניסוי #1'!$P$9</c:f>
              <c:strCache>
                <c:ptCount val="1"/>
                <c:pt idx="0">
                  <c:v>STK-36 Blank 0.5%</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spPr>
              <a:solidFill>
                <a:schemeClr val="accent4">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#1'!$Q$9</c:f>
              <c:numCache>
                <c:formatCode>0</c:formatCode>
                <c:ptCount val="1"/>
                <c:pt idx="0">
                  <c:v>25</c:v>
                </c:pt>
              </c:numCache>
            </c:numRef>
          </c:val>
          <c:extLst>
            <c:ext xmlns:c16="http://schemas.microsoft.com/office/drawing/2014/chart" uri="{C3380CC4-5D6E-409C-BE32-E72D297353CC}">
              <c16:uniqueId val="{00000003-CBFD-4E9F-A06A-1FF31D0E2562}"/>
            </c:ext>
          </c:extLst>
        </c:ser>
        <c:ser>
          <c:idx val="4"/>
          <c:order val="4"/>
          <c:tx>
            <c:strRef>
              <c:f>'הערכה #1 ניסוי #1'!$P$10</c:f>
              <c:strCache>
                <c:ptCount val="1"/>
                <c:pt idx="0">
                  <c:v>STK-46 0.5%</c:v>
                </c:pt>
              </c:strCache>
            </c:strRef>
          </c:tx>
          <c:spPr>
            <a:solidFill>
              <a:schemeClr val="accent5">
                <a:alpha val="88000"/>
              </a:schemeClr>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invertIfNegative val="0"/>
          <c:dLbls>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#1'!$Q$10</c:f>
              <c:numCache>
                <c:formatCode>0</c:formatCode>
                <c:ptCount val="1"/>
                <c:pt idx="0">
                  <c:v>65</c:v>
                </c:pt>
              </c:numCache>
            </c:numRef>
          </c:val>
          <c:extLst>
            <c:ext xmlns:c16="http://schemas.microsoft.com/office/drawing/2014/chart" uri="{C3380CC4-5D6E-409C-BE32-E72D297353CC}">
              <c16:uniqueId val="{00000004-CBFD-4E9F-A06A-1FF31D0E2562}"/>
            </c:ext>
          </c:extLst>
        </c:ser>
        <c:ser>
          <c:idx val="5"/>
          <c:order val="5"/>
          <c:tx>
            <c:strRef>
              <c:f>'הערכה #1 ניסוי #1'!$P$11</c:f>
              <c:strCache>
                <c:ptCount val="1"/>
                <c:pt idx="0">
                  <c:v>ECO-136 0.25%</c:v>
                </c:pt>
              </c:strCache>
            </c:strRef>
          </c:tx>
          <c:spPr>
            <a:solidFill>
              <a:schemeClr val="accent6">
                <a:alpha val="88000"/>
              </a:schemeClr>
            </a:solidFill>
            <a:ln>
              <a:solidFill>
                <a:schemeClr val="accent6">
                  <a:lumMod val="50000"/>
                </a:schemeClr>
              </a:solidFill>
            </a:ln>
            <a:effectLst/>
            <a:scene3d>
              <a:camera prst="orthographicFront"/>
              <a:lightRig rig="threePt" dir="t"/>
            </a:scene3d>
            <a:sp3d prstMaterial="flat">
              <a:contourClr>
                <a:schemeClr val="accent6">
                  <a:lumMod val="50000"/>
                </a:schemeClr>
              </a:contourClr>
            </a:sp3d>
          </c:spPr>
          <c:invertIfNegative val="0"/>
          <c:dLbls>
            <c:spPr>
              <a:solidFill>
                <a:schemeClr val="accent6">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#1'!$Q$11</c:f>
              <c:numCache>
                <c:formatCode>0</c:formatCode>
                <c:ptCount val="1"/>
                <c:pt idx="0">
                  <c:v>85.83</c:v>
                </c:pt>
              </c:numCache>
            </c:numRef>
          </c:val>
          <c:extLst>
            <c:ext xmlns:c16="http://schemas.microsoft.com/office/drawing/2014/chart" uri="{C3380CC4-5D6E-409C-BE32-E72D297353CC}">
              <c16:uniqueId val="{00000005-CBFD-4E9F-A06A-1FF31D0E2562}"/>
            </c:ext>
          </c:extLst>
        </c:ser>
        <c:ser>
          <c:idx val="6"/>
          <c:order val="6"/>
          <c:tx>
            <c:strRef>
              <c:f>'הערכה #1 ניסוי #1'!$P$12</c:f>
              <c:strCache>
                <c:ptCount val="1"/>
                <c:pt idx="0">
                  <c:v>ECO-136 0.5%</c:v>
                </c:pt>
              </c:strCache>
            </c:strRef>
          </c:tx>
          <c:spPr>
            <a:solidFill>
              <a:schemeClr val="accent1">
                <a:lumMod val="60000"/>
                <a:alpha val="88000"/>
              </a:schemeClr>
            </a:solidFill>
            <a:ln>
              <a:solidFill>
                <a:schemeClr val="accent1">
                  <a:lumMod val="60000"/>
                  <a:lumMod val="50000"/>
                </a:schemeClr>
              </a:solidFill>
            </a:ln>
            <a:effectLst/>
            <a:scene3d>
              <a:camera prst="orthographicFront"/>
              <a:lightRig rig="threePt" dir="t"/>
            </a:scene3d>
            <a:sp3d prstMaterial="flat">
              <a:contourClr>
                <a:schemeClr val="accent1">
                  <a:lumMod val="60000"/>
                  <a:lumMod val="50000"/>
                </a:schemeClr>
              </a:contourClr>
            </a:sp3d>
          </c:spPr>
          <c:invertIfNegative val="0"/>
          <c:dLbls>
            <c:spPr>
              <a:solidFill>
                <a:schemeClr val="accent1">
                  <a:lumMod val="60000"/>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'הערכה #1 ניסוי #1'!$Q$12</c:f>
              <c:numCache>
                <c:formatCode>0</c:formatCode>
                <c:ptCount val="1"/>
                <c:pt idx="0">
                  <c:v>86.67</c:v>
                </c:pt>
              </c:numCache>
            </c:numRef>
          </c:val>
          <c:extLst>
            <c:ext xmlns:c16="http://schemas.microsoft.com/office/drawing/2014/chart" uri="{C3380CC4-5D6E-409C-BE32-E72D297353CC}">
              <c16:uniqueId val="{00000006-CBFD-4E9F-A06A-1FF31D0E2562}"/>
            </c:ext>
          </c:extLst>
        </c:ser>
        <c:dLbls>
          <c:showLegendKey val="0"/>
          <c:showVal val="1"/>
          <c:showCatName val="0"/>
          <c:showSerName val="0"/>
          <c:showPercent val="0"/>
          <c:showBubbleSize val="0"/>
        </c:dLbls>
        <c:gapWidth val="84"/>
        <c:gapDepth val="53"/>
        <c:shape val="box"/>
        <c:axId val="854897168"/>
        <c:axId val="854891344"/>
        <c:axId val="0"/>
      </c:bar3DChart>
      <c:catAx>
        <c:axId val="854897168"/>
        <c:scaling>
          <c:orientation val="minMax"/>
        </c:scaling>
        <c:delete val="1"/>
        <c:axPos val="b"/>
        <c:title>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he-IL"/>
            </a:p>
          </c:txPr>
        </c:title>
        <c:numFmt formatCode="General" sourceLinked="1"/>
        <c:majorTickMark val="out"/>
        <c:minorTickMark val="none"/>
        <c:tickLblPos val="nextTo"/>
        <c:crossAx val="854891344"/>
        <c:crosses val="autoZero"/>
        <c:auto val="1"/>
        <c:lblAlgn val="ctr"/>
        <c:lblOffset val="100"/>
        <c:noMultiLvlLbl val="0"/>
      </c:catAx>
      <c:valAx>
        <c:axId val="854891344"/>
        <c:scaling>
          <c:orientation val="minMax"/>
        </c:scaling>
        <c:delete val="1"/>
        <c:axPos val="l"/>
        <c:majorGridlines>
          <c:spPr>
            <a:ln w="9525">
              <a:solidFill>
                <a:schemeClr val="lt1">
                  <a:lumMod val="50000"/>
                </a:schemeClr>
              </a:solidFill>
            </a:ln>
            <a:effectLst/>
          </c:spPr>
        </c:majorGridlines>
        <c:title>
          <c:tx>
            <c:rich>
              <a:bodyPr rot="0" spcFirstLastPara="1" vertOverflow="ellipsis" wrap="square" anchor="ctr" anchorCtr="1"/>
              <a:lstStyle/>
              <a:p>
                <a:pPr>
                  <a:defRPr sz="1100" b="1" i="0" u="none" strike="noStrike" kern="1200" baseline="0">
                    <a:solidFill>
                      <a:schemeClr val="bg1">
                        <a:lumMod val="95000"/>
                      </a:schemeClr>
                    </a:solidFill>
                    <a:latin typeface="+mn-lt"/>
                    <a:ea typeface="+mn-ea"/>
                    <a:cs typeface="+mn-cs"/>
                  </a:defRPr>
                </a:pPr>
                <a:r>
                  <a:rPr lang="en-US" sz="1100" b="1" dirty="0">
                    <a:solidFill>
                      <a:schemeClr val="bg1">
                        <a:lumMod val="95000"/>
                      </a:schemeClr>
                    </a:solidFill>
                  </a:rPr>
                  <a:t>Control % 3DAT</a:t>
                </a:r>
              </a:p>
            </c:rich>
          </c:tx>
          <c:layout>
            <c:manualLayout>
              <c:xMode val="edge"/>
              <c:yMode val="edge"/>
              <c:x val="0.42519785450331998"/>
              <c:y val="0.11284796297014599"/>
            </c:manualLayout>
          </c:layout>
          <c:overlay val="0"/>
          <c:spPr>
            <a:noFill/>
            <a:ln>
              <a:noFill/>
            </a:ln>
            <a:effectLst/>
          </c:spPr>
          <c:txPr>
            <a:bodyPr rot="0" spcFirstLastPara="1" vertOverflow="ellipsis" wrap="square" anchor="ctr" anchorCtr="1"/>
            <a:lstStyle/>
            <a:p>
              <a:pPr>
                <a:defRPr sz="1100" b="1" i="0" u="none" strike="noStrike" kern="1200" baseline="0">
                  <a:solidFill>
                    <a:schemeClr val="bg1">
                      <a:lumMod val="95000"/>
                    </a:schemeClr>
                  </a:solidFill>
                  <a:latin typeface="+mn-lt"/>
                  <a:ea typeface="+mn-ea"/>
                  <a:cs typeface="+mn-cs"/>
                </a:defRPr>
              </a:pPr>
              <a:endParaRPr lang="he-IL"/>
            </a:p>
          </c:txPr>
        </c:title>
        <c:numFmt formatCode="0" sourceLinked="1"/>
        <c:majorTickMark val="out"/>
        <c:minorTickMark val="none"/>
        <c:tickLblPos val="nextTo"/>
        <c:crossAx val="854897168"/>
        <c:crosses val="autoZero"/>
        <c:crossBetween val="between"/>
      </c:valAx>
      <c:spPr>
        <a:noFill/>
        <a:ln>
          <a:noFill/>
        </a:ln>
        <a:effectLst/>
      </c:spPr>
    </c:plotArea>
    <c:legend>
      <c:legendPos val="t"/>
      <c:layout>
        <c:manualLayout>
          <c:xMode val="edge"/>
          <c:yMode val="edge"/>
          <c:x val="7.3176240995752678E-2"/>
          <c:y val="0.86691310137956878"/>
          <c:w val="0.89999988069674708"/>
          <c:h val="9.8112046339035197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he-I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Aphids Peper-Geva Carmel Trial #2</a:t>
            </a:r>
          </a:p>
        </c:rich>
      </c:tx>
      <c:layout>
        <c:manualLayout>
          <c:xMode val="edge"/>
          <c:yMode val="edge"/>
          <c:x val="0.33508567073448897"/>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he-I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94554277837573"/>
          <c:y val="0.12317145653555814"/>
          <c:w val="0.87899523605582064"/>
          <c:h val="0.64052567184418963"/>
        </c:manualLayout>
      </c:layout>
      <c:bar3DChart>
        <c:barDir val="col"/>
        <c:grouping val="clustered"/>
        <c:varyColors val="0"/>
        <c:ser>
          <c:idx val="0"/>
          <c:order val="0"/>
          <c:tx>
            <c:strRef>
              <c:f>'הערכה #1 ניסוי #2'!$S$6</c:f>
              <c:strCache>
                <c:ptCount val="1"/>
                <c:pt idx="0">
                  <c:v>Control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#2'!$T$6</c:f>
              <c:numCache>
                <c:formatCode>General</c:formatCode>
                <c:ptCount val="1"/>
                <c:pt idx="0">
                  <c:v>0</c:v>
                </c:pt>
              </c:numCache>
            </c:numRef>
          </c:val>
          <c:extLst>
            <c:ext xmlns:c16="http://schemas.microsoft.com/office/drawing/2014/chart" uri="{C3380CC4-5D6E-409C-BE32-E72D297353CC}">
              <c16:uniqueId val="{00000000-DE0A-4E80-AFA8-5CB3E9837B2D}"/>
            </c:ext>
          </c:extLst>
        </c:ser>
        <c:ser>
          <c:idx val="1"/>
          <c:order val="1"/>
          <c:tx>
            <c:strRef>
              <c:f>'הערכה #1 ניסוי #2'!$S$7</c:f>
              <c:strCache>
                <c:ptCount val="1"/>
                <c:pt idx="0">
                  <c:v>Nimgard 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Lbl>
              <c:idx val="0"/>
              <c:layout>
                <c:manualLayout>
                  <c:x val="3.3585218061284033E-3"/>
                  <c:y val="-2.656704373913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0A-4E80-AFA8-5CB3E9837B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#2'!$T$7</c:f>
              <c:numCache>
                <c:formatCode>General</c:formatCode>
                <c:ptCount val="1"/>
                <c:pt idx="0">
                  <c:v>71.5</c:v>
                </c:pt>
              </c:numCache>
            </c:numRef>
          </c:val>
          <c:extLst>
            <c:ext xmlns:c16="http://schemas.microsoft.com/office/drawing/2014/chart" uri="{C3380CC4-5D6E-409C-BE32-E72D297353CC}">
              <c16:uniqueId val="{00000002-DE0A-4E80-AFA8-5CB3E9837B2D}"/>
            </c:ext>
          </c:extLst>
        </c:ser>
        <c:ser>
          <c:idx val="2"/>
          <c:order val="2"/>
          <c:tx>
            <c:strRef>
              <c:f>'הערכה #1 ניסוי #2'!$S$8</c:f>
              <c:strCache>
                <c:ptCount val="1"/>
                <c:pt idx="0">
                  <c:v>STK-45 0.3%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Lbl>
              <c:idx val="0"/>
              <c:layout>
                <c:manualLayout>
                  <c:x val="1.6792609030642017E-3"/>
                  <c:y val="-1.6604402336958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0A-4E80-AFA8-5CB3E9837B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#2'!$T$8</c:f>
              <c:numCache>
                <c:formatCode>General</c:formatCode>
                <c:ptCount val="1"/>
                <c:pt idx="0">
                  <c:v>79.17</c:v>
                </c:pt>
              </c:numCache>
            </c:numRef>
          </c:val>
          <c:extLst>
            <c:ext xmlns:c16="http://schemas.microsoft.com/office/drawing/2014/chart" uri="{C3380CC4-5D6E-409C-BE32-E72D297353CC}">
              <c16:uniqueId val="{00000004-DE0A-4E80-AFA8-5CB3E9837B2D}"/>
            </c:ext>
          </c:extLst>
        </c:ser>
        <c:ser>
          <c:idx val="3"/>
          <c:order val="3"/>
          <c:tx>
            <c:strRef>
              <c:f>'הערכה #1 ניסוי #2'!$S$9</c:f>
              <c:strCache>
                <c:ptCount val="1"/>
                <c:pt idx="0">
                  <c:v>STK36 0.4%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dLbls>
            <c:dLbl>
              <c:idx val="0"/>
              <c:layout>
                <c:manualLayout>
                  <c:x val="1.6792609030642017E-3"/>
                  <c:y val="-1.99252828043501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#2'!$T$9</c:f>
              <c:numCache>
                <c:formatCode>General</c:formatCode>
                <c:ptCount val="1"/>
                <c:pt idx="0">
                  <c:v>84.58</c:v>
                </c:pt>
              </c:numCache>
            </c:numRef>
          </c:val>
          <c:extLst>
            <c:ext xmlns:c16="http://schemas.microsoft.com/office/drawing/2014/chart" uri="{C3380CC4-5D6E-409C-BE32-E72D297353CC}">
              <c16:uniqueId val="{00000006-DE0A-4E80-AFA8-5CB3E9837B2D}"/>
            </c:ext>
          </c:extLst>
        </c:ser>
        <c:ser>
          <c:idx val="4"/>
          <c:order val="4"/>
          <c:tx>
            <c:strRef>
              <c:f>'הערכה #1 ניסוי #2'!$S$10</c:f>
              <c:strCache>
                <c:ptCount val="1"/>
                <c:pt idx="0">
                  <c:v>STK36-0.4 + 
STK 45-0.3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invertIfNegative val="0"/>
          <c:dLbls>
            <c:dLbl>
              <c:idx val="0"/>
              <c:layout>
                <c:manualLayout>
                  <c:x val="2.5188913545962963E-2"/>
                  <c:y val="-3.652968514130872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#2'!$T$10</c:f>
              <c:numCache>
                <c:formatCode>General</c:formatCode>
                <c:ptCount val="1"/>
                <c:pt idx="0">
                  <c:v>79.58</c:v>
                </c:pt>
              </c:numCache>
            </c:numRef>
          </c:val>
          <c:extLst>
            <c:ext xmlns:c16="http://schemas.microsoft.com/office/drawing/2014/chart" uri="{C3380CC4-5D6E-409C-BE32-E72D297353CC}">
              <c16:uniqueId val="{00000008-DE0A-4E80-AFA8-5CB3E9837B2D}"/>
            </c:ext>
          </c:extLst>
        </c:ser>
        <c:ser>
          <c:idx val="5"/>
          <c:order val="5"/>
          <c:tx>
            <c:strRef>
              <c:f>'הערכה #1 ניסוי #2'!$S$11</c:f>
              <c:strCache>
                <c:ptCount val="1"/>
                <c:pt idx="0">
                  <c:v>Eco-136   0.05%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invertIfNegative val="0"/>
          <c:dLbls>
            <c:dLbl>
              <c:idx val="0"/>
              <c:layout>
                <c:manualLayout>
                  <c:x val="-1.2314437698369021E-16"/>
                  <c:y val="6.973848981522562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#2'!$T$11</c:f>
              <c:numCache>
                <c:formatCode>General</c:formatCode>
                <c:ptCount val="1"/>
                <c:pt idx="0">
                  <c:v>53.75</c:v>
                </c:pt>
              </c:numCache>
            </c:numRef>
          </c:val>
          <c:extLst>
            <c:ext xmlns:c16="http://schemas.microsoft.com/office/drawing/2014/chart" uri="{C3380CC4-5D6E-409C-BE32-E72D297353CC}">
              <c16:uniqueId val="{0000000A-DE0A-4E80-AFA8-5CB3E9837B2D}"/>
            </c:ext>
          </c:extLst>
        </c:ser>
        <c:ser>
          <c:idx val="6"/>
          <c:order val="6"/>
          <c:tx>
            <c:strRef>
              <c:f>'הערכה #1 ניסוי #2'!$S$12</c:f>
              <c:strCache>
                <c:ptCount val="1"/>
                <c:pt idx="0">
                  <c:v>ECO-136 0.1%</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invertIfNegative val="0"/>
          <c:dLbls>
            <c:dLbl>
              <c:idx val="0"/>
              <c:layout>
                <c:manualLayout>
                  <c:x val="-1.2314437698369021E-16"/>
                  <c:y val="7.3059370282617386E-2"/>
                </c:manualLayout>
              </c:layout>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#2'!$T$12</c:f>
              <c:numCache>
                <c:formatCode>General</c:formatCode>
                <c:ptCount val="1"/>
                <c:pt idx="0">
                  <c:v>65.83</c:v>
                </c:pt>
              </c:numCache>
            </c:numRef>
          </c:val>
          <c:extLst>
            <c:ext xmlns:c16="http://schemas.microsoft.com/office/drawing/2014/chart" uri="{C3380CC4-5D6E-409C-BE32-E72D297353CC}">
              <c16:uniqueId val="{0000000C-DE0A-4E80-AFA8-5CB3E9837B2D}"/>
            </c:ext>
          </c:extLst>
        </c:ser>
        <c:ser>
          <c:idx val="7"/>
          <c:order val="7"/>
          <c:tx>
            <c:strRef>
              <c:f>'הערכה #1 ניסוי #2'!$S$13</c:f>
              <c:strCache>
                <c:ptCount val="1"/>
                <c:pt idx="0">
                  <c:v>STK32 20WP 0.5%</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sp3d/>
          </c:spPr>
          <c:invertIfNegative val="0"/>
          <c:dLbls>
            <c:dLbl>
              <c:idx val="0"/>
              <c:layout>
                <c:manualLayout>
                  <c:x val="8.3963045153210084E-3"/>
                  <c:y val="-1.99252828043501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#2'!$T$13</c:f>
              <c:numCache>
                <c:formatCode>General</c:formatCode>
                <c:ptCount val="1"/>
                <c:pt idx="0">
                  <c:v>40</c:v>
                </c:pt>
              </c:numCache>
            </c:numRef>
          </c:val>
          <c:extLst>
            <c:ext xmlns:c16="http://schemas.microsoft.com/office/drawing/2014/chart" uri="{C3380CC4-5D6E-409C-BE32-E72D297353CC}">
              <c16:uniqueId val="{0000000E-DE0A-4E80-AFA8-5CB3E9837B2D}"/>
            </c:ext>
          </c:extLst>
        </c:ser>
        <c:ser>
          <c:idx val="8"/>
          <c:order val="8"/>
          <c:tx>
            <c:strRef>
              <c:f>'הערכה #1 ניסוי #2'!$S$14</c:f>
              <c:strCache>
                <c:ptCount val="1"/>
                <c:pt idx="0">
                  <c:v>STK 32 10WP  0.5%</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sp3d/>
          </c:spPr>
          <c:invertIfNegative val="0"/>
          <c:dLbls>
            <c:dLbl>
              <c:idx val="0"/>
              <c:layout>
                <c:manualLayout>
                  <c:x val="1.0075565418385087E-2"/>
                  <c:y val="-1.66044023369584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#2'!$T$14</c:f>
              <c:numCache>
                <c:formatCode>General</c:formatCode>
                <c:ptCount val="1"/>
                <c:pt idx="0">
                  <c:v>85.42</c:v>
                </c:pt>
              </c:numCache>
            </c:numRef>
          </c:val>
          <c:extLst>
            <c:ext xmlns:c16="http://schemas.microsoft.com/office/drawing/2014/chart" uri="{C3380CC4-5D6E-409C-BE32-E72D297353CC}">
              <c16:uniqueId val="{00000010-DE0A-4E80-AFA8-5CB3E9837B2D}"/>
            </c:ext>
          </c:extLst>
        </c:ser>
        <c:ser>
          <c:idx val="9"/>
          <c:order val="9"/>
          <c:tx>
            <c:strRef>
              <c:f>'הערכה #1 ניסוי #2'!$S$15</c:f>
              <c:strCache>
                <c:ptCount val="1"/>
                <c:pt idx="0">
                  <c:v>STK 32 10WP B 0.5%</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sp3d/>
          </c:spPr>
          <c:invertIfNegative val="0"/>
          <c:dLbls>
            <c:dLbl>
              <c:idx val="0"/>
              <c:layout>
                <c:manualLayout>
                  <c:x val="2.0151130836770295E-2"/>
                  <c:y val="-1.992528280435022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0A-4E80-AFA8-5CB3E9837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'הערכה #1 ניסוי #2'!$T$15</c:f>
              <c:numCache>
                <c:formatCode>General</c:formatCode>
                <c:ptCount val="1"/>
                <c:pt idx="0">
                  <c:v>82.5</c:v>
                </c:pt>
              </c:numCache>
            </c:numRef>
          </c:val>
          <c:extLst>
            <c:ext xmlns:c16="http://schemas.microsoft.com/office/drawing/2014/chart" uri="{C3380CC4-5D6E-409C-BE32-E72D297353CC}">
              <c16:uniqueId val="{00000012-DE0A-4E80-AFA8-5CB3E9837B2D}"/>
            </c:ext>
          </c:extLst>
        </c:ser>
        <c:dLbls>
          <c:showLegendKey val="0"/>
          <c:showVal val="1"/>
          <c:showCatName val="0"/>
          <c:showSerName val="0"/>
          <c:showPercent val="0"/>
          <c:showBubbleSize val="0"/>
        </c:dLbls>
        <c:gapWidth val="150"/>
        <c:shape val="box"/>
        <c:axId val="436307376"/>
        <c:axId val="230632272"/>
        <c:axId val="0"/>
      </c:bar3DChart>
      <c:catAx>
        <c:axId val="436307376"/>
        <c:scaling>
          <c:orientation val="minMax"/>
        </c:scaling>
        <c:delete val="1"/>
        <c:axPos val="b"/>
        <c:numFmt formatCode="General" sourceLinked="1"/>
        <c:majorTickMark val="none"/>
        <c:minorTickMark val="none"/>
        <c:tickLblPos val="nextTo"/>
        <c:crossAx val="230632272"/>
        <c:crosses val="autoZero"/>
        <c:auto val="1"/>
        <c:lblAlgn val="ctr"/>
        <c:lblOffset val="100"/>
        <c:noMultiLvlLbl val="0"/>
      </c:catAx>
      <c:valAx>
        <c:axId val="2306322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he-IL"/>
          </a:p>
        </c:txPr>
        <c:crossAx val="436307376"/>
        <c:crosses val="autoZero"/>
        <c:crossBetween val="between"/>
      </c:valAx>
      <c:spPr>
        <a:noFill/>
        <a:ln>
          <a:noFill/>
        </a:ln>
        <a:effectLst/>
      </c:spPr>
    </c:plotArea>
    <c:legend>
      <c:legendPos val="b"/>
      <c:layout>
        <c:manualLayout>
          <c:xMode val="edge"/>
          <c:yMode val="edge"/>
          <c:x val="1.957634759695781E-2"/>
          <c:y val="0.83686057034945338"/>
          <c:w val="0.96252656570914852"/>
          <c:h val="0.1432141468461964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7E6E6">
        <a:lumMod val="90000"/>
      </a:srgbClr>
    </a:solidFill>
    <a:ln>
      <a:noFill/>
    </a:ln>
    <a:effectLst/>
  </c:spPr>
  <c:txPr>
    <a:bodyPr/>
    <a:lstStyle/>
    <a:p>
      <a:pPr>
        <a:defRPr/>
      </a:pPr>
      <a:endParaRPr lang="he-IL"/>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0.40073</cdr:x>
      <cdr:y>0.07757</cdr:y>
    </cdr:from>
    <cdr:to>
      <cdr:x>0.65159</cdr:x>
      <cdr:y>0.13791</cdr:y>
    </cdr:to>
    <cdr:sp macro="" textlink="">
      <cdr:nvSpPr>
        <cdr:cNvPr id="2" name="TextBox 1">
          <a:extLst xmlns:a="http://schemas.openxmlformats.org/drawingml/2006/main">
            <a:ext uri="{FF2B5EF4-FFF2-40B4-BE49-F238E27FC236}">
              <a16:creationId xmlns:a16="http://schemas.microsoft.com/office/drawing/2014/main" id="{DB2E3A83-7E91-4CD1-9877-B563B3CD35D4}"/>
            </a:ext>
          </a:extLst>
        </cdr:cNvPr>
        <cdr:cNvSpPr txBox="1"/>
      </cdr:nvSpPr>
      <cdr:spPr>
        <a:xfrm xmlns:a="http://schemas.openxmlformats.org/drawingml/2006/main">
          <a:off x="3030691" y="296665"/>
          <a:ext cx="1897166" cy="2307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highlight>
                <a:srgbClr val="FFFF00"/>
              </a:highlight>
            </a:rPr>
            <a:t>Control % 3DAT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BA4A8FB-E9C1-4A9F-861A-D121CC6182C2}" type="datetimeFigureOut">
              <a:rPr lang="he-IL" smtClean="0"/>
              <a:pPr/>
              <a:t>י"ד/סיון/תשפ"ב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21B0ECD-AC47-4AA3-BD7C-FAF165DFC8E7}" type="slidenum">
              <a:rPr lang="he-IL" smtClean="0"/>
              <a:pPr/>
              <a:t>‹#›</a:t>
            </a:fld>
            <a:endParaRPr lang="he-IL"/>
          </a:p>
        </p:txBody>
      </p:sp>
    </p:spTree>
    <p:extLst>
      <p:ext uri="{BB962C8B-B14F-4D97-AF65-F5344CB8AC3E}">
        <p14:creationId xmlns:p14="http://schemas.microsoft.com/office/powerpoint/2010/main" val="16239063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21B0ECD-AC47-4AA3-BD7C-FAF165DFC8E7}" type="slidenum">
              <a:rPr lang="he-IL" smtClean="0"/>
              <a:pPr/>
              <a:t>1</a:t>
            </a:fld>
            <a:endParaRPr lang="he-IL"/>
          </a:p>
        </p:txBody>
      </p:sp>
    </p:spTree>
    <p:extLst>
      <p:ext uri="{BB962C8B-B14F-4D97-AF65-F5344CB8AC3E}">
        <p14:creationId xmlns:p14="http://schemas.microsoft.com/office/powerpoint/2010/main" val="370742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5901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3406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4590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7281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1874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31306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5564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70066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7407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4732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207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8416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83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73242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2539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8064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41783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21B0ECD-AC47-4AA3-BD7C-FAF165DFC8E7}"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1192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547F96-2B84-4B1E-A936-7DFB954C481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CC61660-00DF-492F-9F60-68B1AF56E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6F523A6-FFB7-4528-8787-6EA7060FC177}"/>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03C37D6A-3E9E-4198-814B-38EA73A5037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DB750CF-3EF2-4E15-9AAC-4CD4134AF559}"/>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13986271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6E6FFB-A8D3-454D-9686-EF9A0210D25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01A5DA8-6A26-4A4E-8403-DAD1E583E34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78EF296-3C11-4E79-9957-BFC68A701281}"/>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32DF89C5-58EF-405B-AC25-8594563D95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E93044D-AE71-409F-8BF8-B85785526D5D}"/>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39939413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5E0B861-44E4-4362-B70D-7F959E96130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0D269B5-4E94-401A-838E-6D4A27CAA94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30DE6A-54B2-4E7A-A7D9-E32A8EC66826}"/>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0B4A0E17-A10A-47E9-96D6-86A8C94FC76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08BCA8-4FEE-4F2C-8D6E-88D49BD1E9C3}"/>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31819381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hape 8"/>
          <p:cNvSpPr>
            <a:spLocks noGrp="1"/>
          </p:cNvSpPr>
          <p:nvPr>
            <p:ph type="title"/>
          </p:nvPr>
        </p:nvSpPr>
        <p:spPr>
          <a:xfrm>
            <a:off x="487412" y="741663"/>
            <a:ext cx="8051800" cy="2819801"/>
          </a:xfrm>
          <a:prstGeom prst="rect">
            <a:avLst/>
          </a:prstGeom>
        </p:spPr>
        <p:txBody>
          <a:bodyPr anchor="t">
            <a:normAutofit/>
          </a:bodyPr>
          <a:lstStyle>
            <a:lvl1pPr marR="22289" algn="l" defTabSz="227838">
              <a:lnSpc>
                <a:spcPct val="80000"/>
              </a:lnSpc>
              <a:defRPr sz="4400" b="1" strike="noStrike" spc="-61">
                <a:solidFill>
                  <a:srgbClr val="FFFFFF"/>
                </a:solidFill>
                <a:uFill>
                  <a:solidFill>
                    <a:srgbClr val="5E5E5E"/>
                  </a:solidFill>
                </a:uFill>
                <a:latin typeface="Helvetica Neue"/>
                <a:ea typeface="Helvetica Neue"/>
                <a:cs typeface="Helvetica Neue"/>
                <a:sym typeface="Helvetica Neue"/>
              </a:defRPr>
            </a:lvl1pPr>
          </a:lstStyle>
          <a:p>
            <a:pPr lvl="0">
              <a:defRPr sz="1800" b="0" spc="0">
                <a:solidFill>
                  <a:srgbClr val="000000"/>
                </a:solidFill>
                <a:uFillTx/>
              </a:defRPr>
            </a:pPr>
            <a:endParaRPr sz="2000" b="1" spc="-61" dirty="0">
              <a:solidFill>
                <a:srgbClr val="53585F"/>
              </a:solidFill>
              <a:uFill>
                <a:solidFill>
                  <a:srgbClr val="5E5E5E"/>
                </a:solidFill>
              </a:uFill>
            </a:endParaRPr>
          </a:p>
        </p:txBody>
      </p:sp>
    </p:spTree>
    <p:extLst>
      <p:ext uri="{BB962C8B-B14F-4D97-AF65-F5344CB8AC3E}">
        <p14:creationId xmlns:p14="http://schemas.microsoft.com/office/powerpoint/2010/main" val="1323529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799345-8226-6A4D-8D21-9A19353F8FB7}" type="datetimeFigureOut">
              <a:rPr lang="en-US" smtClean="0"/>
              <a:pPr/>
              <a:t>6/13/2022</a:t>
            </a:fld>
            <a:endParaRPr lang="en-US"/>
          </a:p>
        </p:txBody>
      </p:sp>
      <p:sp>
        <p:nvSpPr>
          <p:cNvPr id="5" name="Footer Placeholder 4"/>
          <p:cNvSpPr>
            <a:spLocks noGrp="1"/>
          </p:cNvSpPr>
          <p:nvPr>
            <p:ph type="ftr" sz="quarter" idx="11"/>
          </p:nvPr>
        </p:nvSpPr>
        <p:spPr/>
        <p:txBody>
          <a:bodyPr/>
          <a:lstStyle/>
          <a:p>
            <a:r>
              <a:rPr lang="en-US" dirty="0"/>
              <a:t>IBM </a:t>
            </a:r>
            <a:r>
              <a:rPr lang="en-US" dirty="0" err="1"/>
              <a:t>Blockchain</a:t>
            </a:r>
            <a:r>
              <a:rPr lang="en-US" dirty="0"/>
              <a:t> 2015</a:t>
            </a:r>
          </a:p>
        </p:txBody>
      </p:sp>
      <p:sp>
        <p:nvSpPr>
          <p:cNvPr id="6" name="Slide Number Placeholder 5"/>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1794837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99345-8226-6A4D-8D21-9A19353F8FB7}" type="datetimeFigureOut">
              <a:rPr lang="en-US" smtClean="0"/>
              <a:pPr/>
              <a:t>6/13/2022</a:t>
            </a:fld>
            <a:endParaRPr lang="en-US"/>
          </a:p>
        </p:txBody>
      </p:sp>
      <p:sp>
        <p:nvSpPr>
          <p:cNvPr id="5" name="Footer Placeholder 4"/>
          <p:cNvSpPr>
            <a:spLocks noGrp="1"/>
          </p:cNvSpPr>
          <p:nvPr>
            <p:ph type="ftr" sz="quarter" idx="11"/>
          </p:nvPr>
        </p:nvSpPr>
        <p:spPr/>
        <p:txBody>
          <a:bodyPr/>
          <a:lstStyle/>
          <a:p>
            <a:r>
              <a:rPr lang="en-US" dirty="0"/>
              <a:t>IBM </a:t>
            </a:r>
            <a:r>
              <a:rPr lang="en-US" dirty="0" err="1"/>
              <a:t>Blockchain</a:t>
            </a:r>
            <a:endParaRPr lang="en-US" dirty="0"/>
          </a:p>
        </p:txBody>
      </p:sp>
      <p:sp>
        <p:nvSpPr>
          <p:cNvPr id="6" name="Slide Number Placeholder 5"/>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328933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99345-8226-6A4D-8D21-9A19353F8FB7}" type="datetimeFigureOut">
              <a:rPr lang="en-US" smtClean="0"/>
              <a:pPr/>
              <a:t>6/13/2022</a:t>
            </a:fld>
            <a:endParaRPr lang="en-US"/>
          </a:p>
        </p:txBody>
      </p:sp>
      <p:sp>
        <p:nvSpPr>
          <p:cNvPr id="5" name="Footer Placeholder 4"/>
          <p:cNvSpPr>
            <a:spLocks noGrp="1"/>
          </p:cNvSpPr>
          <p:nvPr>
            <p:ph type="ftr" sz="quarter" idx="11"/>
          </p:nvPr>
        </p:nvSpPr>
        <p:spPr/>
        <p:txBody>
          <a:bodyPr/>
          <a:lstStyle/>
          <a:p>
            <a:r>
              <a:rPr lang="en-US" dirty="0"/>
              <a:t>IBM </a:t>
            </a:r>
            <a:r>
              <a:rPr lang="en-US" dirty="0" err="1"/>
              <a:t>Blockchain</a:t>
            </a:r>
            <a:r>
              <a:rPr lang="en-US" dirty="0"/>
              <a:t> 2015</a:t>
            </a:r>
          </a:p>
        </p:txBody>
      </p:sp>
      <p:sp>
        <p:nvSpPr>
          <p:cNvPr id="6" name="Slide Number Placeholder 5"/>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394281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799345-8226-6A4D-8D21-9A19353F8FB7}" type="datetimeFigureOut">
              <a:rPr lang="en-US" smtClean="0"/>
              <a:pPr/>
              <a:t>6/13/2022</a:t>
            </a:fld>
            <a:endParaRPr lang="en-US"/>
          </a:p>
        </p:txBody>
      </p:sp>
      <p:sp>
        <p:nvSpPr>
          <p:cNvPr id="6" name="Footer Placeholder 5"/>
          <p:cNvSpPr>
            <a:spLocks noGrp="1"/>
          </p:cNvSpPr>
          <p:nvPr>
            <p:ph type="ftr" sz="quarter" idx="11"/>
          </p:nvPr>
        </p:nvSpPr>
        <p:spPr/>
        <p:txBody>
          <a:bodyPr/>
          <a:lstStyle/>
          <a:p>
            <a:r>
              <a:rPr lang="en-US" dirty="0"/>
              <a:t>IBM </a:t>
            </a:r>
            <a:r>
              <a:rPr lang="en-US" dirty="0" err="1"/>
              <a:t>Blockchain</a:t>
            </a:r>
            <a:r>
              <a:rPr lang="en-US" dirty="0"/>
              <a:t> 2015</a:t>
            </a:r>
          </a:p>
        </p:txBody>
      </p:sp>
      <p:sp>
        <p:nvSpPr>
          <p:cNvPr id="7" name="Slide Number Placeholder 6"/>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1903586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799345-8226-6A4D-8D21-9A19353F8FB7}" type="datetimeFigureOut">
              <a:rPr lang="en-US" smtClean="0"/>
              <a:pPr/>
              <a:t>6/13/2022</a:t>
            </a:fld>
            <a:endParaRPr lang="en-US"/>
          </a:p>
        </p:txBody>
      </p:sp>
      <p:sp>
        <p:nvSpPr>
          <p:cNvPr id="8" name="Footer Placeholder 7"/>
          <p:cNvSpPr>
            <a:spLocks noGrp="1"/>
          </p:cNvSpPr>
          <p:nvPr>
            <p:ph type="ftr" sz="quarter" idx="11"/>
          </p:nvPr>
        </p:nvSpPr>
        <p:spPr/>
        <p:txBody>
          <a:bodyPr/>
          <a:lstStyle/>
          <a:p>
            <a:r>
              <a:rPr lang="en-US" dirty="0"/>
              <a:t>IBM </a:t>
            </a:r>
            <a:r>
              <a:rPr lang="en-US" dirty="0" err="1"/>
              <a:t>Blockchain</a:t>
            </a:r>
            <a:r>
              <a:rPr lang="en-US" dirty="0"/>
              <a:t> 2015</a:t>
            </a:r>
          </a:p>
          <a:p>
            <a:endParaRPr lang="en-US" dirty="0"/>
          </a:p>
        </p:txBody>
      </p:sp>
      <p:sp>
        <p:nvSpPr>
          <p:cNvPr id="9" name="Slide Number Placeholder 8"/>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310889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799345-8226-6A4D-8D21-9A19353F8FB7}" type="datetimeFigureOut">
              <a:rPr lang="en-US" smtClean="0"/>
              <a:pPr/>
              <a:t>6/13/2022</a:t>
            </a:fld>
            <a:endParaRPr lang="en-US"/>
          </a:p>
        </p:txBody>
      </p:sp>
      <p:sp>
        <p:nvSpPr>
          <p:cNvPr id="4" name="Footer Placeholder 3"/>
          <p:cNvSpPr>
            <a:spLocks noGrp="1"/>
          </p:cNvSpPr>
          <p:nvPr>
            <p:ph type="ftr" sz="quarter" idx="11"/>
          </p:nvPr>
        </p:nvSpPr>
        <p:spPr/>
        <p:txBody>
          <a:bodyPr/>
          <a:lstStyle/>
          <a:p>
            <a:r>
              <a:rPr lang="en-US" dirty="0"/>
              <a:t>IBM </a:t>
            </a:r>
            <a:r>
              <a:rPr lang="en-US" dirty="0" err="1"/>
              <a:t>Blockchain</a:t>
            </a:r>
            <a:r>
              <a:rPr lang="en-US" dirty="0"/>
              <a:t> 2015</a:t>
            </a:r>
          </a:p>
          <a:p>
            <a:endParaRPr lang="en-US" dirty="0"/>
          </a:p>
        </p:txBody>
      </p:sp>
      <p:sp>
        <p:nvSpPr>
          <p:cNvPr id="5" name="Slide Number Placeholder 4"/>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2200506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99345-8226-6A4D-8D21-9A19353F8FB7}"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258702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3F84A0-37BF-4D4D-88F6-28718D2B7F1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F0A8B54-ECA9-4B1C-BB50-1475CFF9F1F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56FE2AC-237A-4E93-8E19-E8B940FF26A2}"/>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2E2100EF-C4F6-4B72-90FB-8B055C0BCBC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FFB32B0-81C7-41BB-AB35-F783B589FD45}"/>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145970961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99345-8226-6A4D-8D21-9A19353F8FB7}"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525830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99345-8226-6A4D-8D21-9A19353F8FB7}"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3876564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99345-8226-6A4D-8D21-9A19353F8FB7}"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2178723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99345-8226-6A4D-8D21-9A19353F8FB7}"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B84A-88CB-2249-BFE1-942A99D63D84}" type="slidenum">
              <a:rPr lang="en-US" smtClean="0"/>
              <a:pPr/>
              <a:t>‹#›</a:t>
            </a:fld>
            <a:endParaRPr lang="en-US"/>
          </a:p>
        </p:txBody>
      </p:sp>
    </p:spTree>
    <p:extLst>
      <p:ext uri="{BB962C8B-B14F-4D97-AF65-F5344CB8AC3E}">
        <p14:creationId xmlns:p14="http://schemas.microsoft.com/office/powerpoint/2010/main" val="271215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hape 8"/>
          <p:cNvSpPr>
            <a:spLocks noGrp="1"/>
          </p:cNvSpPr>
          <p:nvPr>
            <p:ph type="title"/>
          </p:nvPr>
        </p:nvSpPr>
        <p:spPr>
          <a:xfrm>
            <a:off x="487412" y="741663"/>
            <a:ext cx="8051800" cy="2819801"/>
          </a:xfrm>
          <a:prstGeom prst="rect">
            <a:avLst/>
          </a:prstGeom>
        </p:spPr>
        <p:txBody>
          <a:bodyPr anchor="t">
            <a:normAutofit/>
          </a:bodyPr>
          <a:lstStyle>
            <a:lvl1pPr marR="22289" algn="l" defTabSz="227838">
              <a:lnSpc>
                <a:spcPct val="80000"/>
              </a:lnSpc>
              <a:defRPr sz="4400" b="1" strike="noStrike" spc="-61">
                <a:solidFill>
                  <a:srgbClr val="FFFFFF"/>
                </a:solidFill>
                <a:uFill>
                  <a:solidFill>
                    <a:srgbClr val="5E5E5E"/>
                  </a:solidFill>
                </a:uFill>
                <a:latin typeface="Helvetica Neue"/>
                <a:ea typeface="Helvetica Neue"/>
                <a:cs typeface="Helvetica Neue"/>
                <a:sym typeface="Helvetica Neue"/>
              </a:defRPr>
            </a:lvl1pPr>
          </a:lstStyle>
          <a:p>
            <a:pPr lvl="0">
              <a:defRPr sz="1800" b="0" spc="0">
                <a:solidFill>
                  <a:srgbClr val="000000"/>
                </a:solidFill>
                <a:uFillTx/>
              </a:defRPr>
            </a:pPr>
            <a:endParaRPr sz="2000" b="1" spc="-61" dirty="0">
              <a:solidFill>
                <a:srgbClr val="53585F"/>
              </a:solidFill>
              <a:uFill>
                <a:solidFill>
                  <a:srgbClr val="5E5E5E"/>
                </a:solidFill>
              </a:uFill>
            </a:endParaRPr>
          </a:p>
        </p:txBody>
      </p:sp>
    </p:spTree>
    <p:extLst>
      <p:ext uri="{BB962C8B-B14F-4D97-AF65-F5344CB8AC3E}">
        <p14:creationId xmlns:p14="http://schemas.microsoft.com/office/powerpoint/2010/main" val="405677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505E46-EC64-4A4E-9157-69F96AF3EF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CF98C36-6D75-4B6C-A18E-53184E5FB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EB86B2B-1B73-465E-8823-A812E4EE0EC8}"/>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DEE5BAD6-A5CC-49E2-B156-7973F66103C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F0CEEBE-7214-45E9-8125-A5979131670F}"/>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2681822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AEE359-8E36-42A4-87B7-685E1B40823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CE1934D-6A3D-4749-96D0-9CBEE142BE4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3F7862F-4FD7-447D-80A5-76CE1F37BD3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DC8FEB6-E639-4F37-8EE8-7D4FE81C012D}"/>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6" name="מציין מיקום של כותרת תחתונה 5">
            <a:extLst>
              <a:ext uri="{FF2B5EF4-FFF2-40B4-BE49-F238E27FC236}">
                <a16:creationId xmlns:a16="http://schemas.microsoft.com/office/drawing/2014/main" id="{D3F8D170-68E7-4A44-A37D-7C3D3AA0C79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35E57F7-7131-4EBE-91F8-462FB4398221}"/>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22123276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127A41-4355-4B83-91E7-637E17E519E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17A87A9-D48A-424B-B419-C1403E071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6F326EF-6412-4844-8679-CD98817A7EB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B4142CB-E0D5-458B-BF46-82440B168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1CF2C84-17DE-4138-B8AA-ADADF1AEC30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736B3914-A724-4E36-A726-98AB7E7DFF26}"/>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8" name="מציין מיקום של כותרת תחתונה 7">
            <a:extLst>
              <a:ext uri="{FF2B5EF4-FFF2-40B4-BE49-F238E27FC236}">
                <a16:creationId xmlns:a16="http://schemas.microsoft.com/office/drawing/2014/main" id="{0C7CFADB-B80F-4310-97CA-6F2DBDEB638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462EAA65-CC2E-4350-B46F-CDCAD914FF18}"/>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17434647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BF2B71-2B06-4D1C-9FA4-D3D2EDF6699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CEE5B68-620A-42A5-859E-B5D70E757FD6}"/>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4" name="מציין מיקום של כותרת תחתונה 3">
            <a:extLst>
              <a:ext uri="{FF2B5EF4-FFF2-40B4-BE49-F238E27FC236}">
                <a16:creationId xmlns:a16="http://schemas.microsoft.com/office/drawing/2014/main" id="{D1ECE49E-2315-4153-A016-383019F2CD6C}"/>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C039DA89-0B91-4BFA-A76D-D9E951036BA4}"/>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9546577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7026171-907A-49EF-B826-483AFD406723}"/>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3" name="מציין מיקום של כותרת תחתונה 2">
            <a:extLst>
              <a:ext uri="{FF2B5EF4-FFF2-40B4-BE49-F238E27FC236}">
                <a16:creationId xmlns:a16="http://schemas.microsoft.com/office/drawing/2014/main" id="{27262A30-2C09-4FAC-924D-0E071B44DD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DCC0038-40D9-4A05-A27B-5980FAA173BF}"/>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36629708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2E3723-099B-4B14-B3F1-745EDEAA9B4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F5D1E00-FF64-4917-8914-6949AB298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F7C1EB4-AEF0-4D48-B2C1-CF93623C3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55099C1-CBF0-4A47-A14E-D26D3E854AC1}"/>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6" name="מציין מיקום של כותרת תחתונה 5">
            <a:extLst>
              <a:ext uri="{FF2B5EF4-FFF2-40B4-BE49-F238E27FC236}">
                <a16:creationId xmlns:a16="http://schemas.microsoft.com/office/drawing/2014/main" id="{DA11DD00-DF02-4E81-9189-60534D55438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A270426-5263-4625-8D1B-CAA66BDDAFEA}"/>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1658550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AAEAF53-25A9-4F71-80E5-9EB981DCD01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562B304-15E9-40F3-9810-52A39697C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30211C8-3AE5-4BBB-A154-C063933B9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1363324-CCF3-46E7-8537-EE738D1FB42E}"/>
              </a:ext>
            </a:extLst>
          </p:cNvPr>
          <p:cNvSpPr>
            <a:spLocks noGrp="1"/>
          </p:cNvSpPr>
          <p:nvPr>
            <p:ph type="dt" sz="half" idx="10"/>
          </p:nvPr>
        </p:nvSpPr>
        <p:spPr/>
        <p:txBody>
          <a:bodyPr/>
          <a:lstStyle/>
          <a:p>
            <a:fld id="{7734C8BF-7E47-4749-8D21-729C3E60F560}" type="datetime8">
              <a:rPr lang="he-IL" smtClean="0"/>
              <a:pPr/>
              <a:t>13 יוני 22</a:t>
            </a:fld>
            <a:endParaRPr lang="he-IL"/>
          </a:p>
        </p:txBody>
      </p:sp>
      <p:sp>
        <p:nvSpPr>
          <p:cNvPr id="6" name="מציין מיקום של כותרת תחתונה 5">
            <a:extLst>
              <a:ext uri="{FF2B5EF4-FFF2-40B4-BE49-F238E27FC236}">
                <a16:creationId xmlns:a16="http://schemas.microsoft.com/office/drawing/2014/main" id="{4F8CD611-5E85-4A89-92C1-B87C036C2AA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2ADF70-286D-4482-ABEC-7BDE63B8E54C}"/>
              </a:ext>
            </a:extLst>
          </p:cNvPr>
          <p:cNvSpPr>
            <a:spLocks noGrp="1"/>
          </p:cNvSpPr>
          <p:nvPr>
            <p:ph type="sldNum" sz="quarter" idx="12"/>
          </p:nvPr>
        </p:nvSpPr>
        <p:spPr/>
        <p:txBody>
          <a:bodyPr/>
          <a:lstStyle/>
          <a:p>
            <a:fld id="{AAA2E987-4AD6-4AF3-BE99-439E003E4C2A}" type="slidenum">
              <a:rPr lang="he-IL" smtClean="0"/>
              <a:pPr/>
              <a:t>‹#›</a:t>
            </a:fld>
            <a:endParaRPr lang="he-IL"/>
          </a:p>
        </p:txBody>
      </p:sp>
    </p:spTree>
    <p:extLst>
      <p:ext uri="{BB962C8B-B14F-4D97-AF65-F5344CB8AC3E}">
        <p14:creationId xmlns:p14="http://schemas.microsoft.com/office/powerpoint/2010/main" val="19216085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3757103-B4CF-494B-AAAC-93F51F89080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1A98858-9867-4528-80AA-1E7D697862C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9258C4E-6656-4765-AB65-31B83680CFE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34C8BF-7E47-4749-8D21-729C3E60F560}" type="datetime8">
              <a:rPr lang="he-IL" smtClean="0"/>
              <a:pPr/>
              <a:t>13 יוני 22</a:t>
            </a:fld>
            <a:endParaRPr lang="he-IL"/>
          </a:p>
        </p:txBody>
      </p:sp>
      <p:sp>
        <p:nvSpPr>
          <p:cNvPr id="5" name="מציין מיקום של כותרת תחתונה 4">
            <a:extLst>
              <a:ext uri="{FF2B5EF4-FFF2-40B4-BE49-F238E27FC236}">
                <a16:creationId xmlns:a16="http://schemas.microsoft.com/office/drawing/2014/main" id="{79CC1207-6DE5-4076-8892-BC558420E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5B13AA5-7ADC-4C9C-A462-6DC2764F59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A2E987-4AD6-4AF3-BE99-439E003E4C2A}" type="slidenum">
              <a:rPr lang="he-IL" smtClean="0"/>
              <a:pPr/>
              <a:t>‹#›</a:t>
            </a:fld>
            <a:endParaRPr lang="he-IL"/>
          </a:p>
        </p:txBody>
      </p:sp>
    </p:spTree>
    <p:extLst>
      <p:ext uri="{BB962C8B-B14F-4D97-AF65-F5344CB8AC3E}">
        <p14:creationId xmlns:p14="http://schemas.microsoft.com/office/powerpoint/2010/main" val="564500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015" r:id="rId12"/>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99345-8226-6A4D-8D21-9A19353F8FB7}" type="datetimeFigureOut">
              <a:rPr lang="en-US" smtClean="0"/>
              <a:pPr/>
              <a:t>6/13/2022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IBM </a:t>
            </a:r>
            <a:r>
              <a:rPr lang="en-US" dirty="0" err="1"/>
              <a:t>Blockchain</a:t>
            </a:r>
            <a:r>
              <a:rPr lang="en-US" dirty="0"/>
              <a:t> 2015</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B84A-88CB-2249-BFE1-942A99D63D84}" type="slidenum">
              <a:rPr lang="en-US" smtClean="0"/>
              <a:pPr/>
              <a:t>‹#›</a:t>
            </a:fld>
            <a:endParaRPr lang="en-US"/>
          </a:p>
        </p:txBody>
      </p:sp>
    </p:spTree>
    <p:extLst>
      <p:ext uri="{BB962C8B-B14F-4D97-AF65-F5344CB8AC3E}">
        <p14:creationId xmlns:p14="http://schemas.microsoft.com/office/powerpoint/2010/main" val="317899586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2" name="Title 1"/>
          <p:cNvSpPr>
            <a:spLocks noGrp="1"/>
          </p:cNvSpPr>
          <p:nvPr>
            <p:ph type="title"/>
          </p:nvPr>
        </p:nvSpPr>
        <p:spPr>
          <a:xfrm>
            <a:off x="122050" y="744635"/>
            <a:ext cx="8141371" cy="1249989"/>
          </a:xfrm>
          <a:effectLst>
            <a:glow rad="228600">
              <a:schemeClr val="accent5">
                <a:satMod val="175000"/>
                <a:alpha val="50000"/>
              </a:schemeClr>
            </a:glow>
          </a:effectLst>
        </p:spPr>
        <p:txBody>
          <a:bodyPr>
            <a:noAutofit/>
          </a:bodyPr>
          <a:lstStyle/>
          <a:p>
            <a:pPr algn="ctr"/>
            <a:r>
              <a:rPr lang="en-US" sz="5300" b="0" dirty="0">
                <a:solidFill>
                  <a:srgbClr val="7030A0"/>
                </a:solidFill>
                <a:latin typeface="Trade Gothic Inline" panose="020B0604020202020204" pitchFamily="34" charset="0"/>
                <a:ea typeface="+mn-ea"/>
                <a:cs typeface="+mn-cs"/>
              </a:rPr>
              <a:t>Edge eco</a:t>
            </a:r>
            <a:r>
              <a:rPr lang="en-US" sz="5300" dirty="0">
                <a:solidFill>
                  <a:srgbClr val="9900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5300" b="0" dirty="0">
                <a:solidFill>
                  <a:srgbClr val="7030A0"/>
                </a:solidFill>
                <a:latin typeface="Trade Gothic Inline" panose="020B0604020202020204" pitchFamily="34" charset="0"/>
                <a:ea typeface="+mn-ea"/>
                <a:cs typeface="+mn-cs"/>
              </a:rPr>
              <a:t>Technology</a:t>
            </a:r>
            <a:br>
              <a:rPr lang="en-US" sz="5300" dirty="0">
                <a:solidFill>
                  <a:srgbClr val="9900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US" sz="5300" dirty="0">
              <a:solidFill>
                <a:srgbClr val="9900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תמונה 5">
            <a:extLst>
              <a:ext uri="{FF2B5EF4-FFF2-40B4-BE49-F238E27FC236}">
                <a16:creationId xmlns:a16="http://schemas.microsoft.com/office/drawing/2014/main" id="{5D303F23-D964-4973-B3C5-DA2C3F67CEE6}"/>
              </a:ext>
            </a:extLst>
          </p:cNvPr>
          <p:cNvPicPr>
            <a:picLocks noChangeAspect="1"/>
          </p:cNvPicPr>
          <p:nvPr/>
        </p:nvPicPr>
        <p:blipFill>
          <a:blip r:embed="rId4">
            <a:duotone>
              <a:prstClr val="black"/>
              <a:srgbClr val="990099">
                <a:tint val="45000"/>
                <a:satMod val="400000"/>
              </a:srgbClr>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tretch>
            <a:fillRect/>
          </a:stretch>
        </p:blipFill>
        <p:spPr>
          <a:xfrm rot="16200000">
            <a:off x="7870717" y="547781"/>
            <a:ext cx="1200328" cy="612160"/>
          </a:xfrm>
          <a:prstGeom prst="rect">
            <a:avLst/>
          </a:prstGeom>
        </p:spPr>
      </p:pic>
      <p:sp>
        <p:nvSpPr>
          <p:cNvPr id="8" name="כותרת 3">
            <a:extLst>
              <a:ext uri="{FF2B5EF4-FFF2-40B4-BE49-F238E27FC236}">
                <a16:creationId xmlns:a16="http://schemas.microsoft.com/office/drawing/2014/main" id="{40A87BFD-BA65-4E44-ADA9-3D85710F2D52}"/>
              </a:ext>
            </a:extLst>
          </p:cNvPr>
          <p:cNvSpPr txBox="1">
            <a:spLocks/>
          </p:cNvSpPr>
          <p:nvPr/>
        </p:nvSpPr>
        <p:spPr>
          <a:xfrm>
            <a:off x="122050" y="5166544"/>
            <a:ext cx="12001688" cy="1824281"/>
          </a:xfrm>
          <a:prstGeom prst="rect">
            <a:avLst/>
          </a:prstGeom>
          <a:noFill/>
        </p:spPr>
        <p:txBody>
          <a:bodyPr vert="horz" lIns="91440" tIns="45720" rIns="91440" bIns="45720" rtlCol="1"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1" eaLnBrk="1" fontAlgn="auto" latinLnBrk="0" hangingPunct="1">
              <a:lnSpc>
                <a:spcPct val="90000"/>
              </a:lnSpc>
              <a:spcBef>
                <a:spcPts val="0"/>
              </a:spcBef>
              <a:spcAft>
                <a:spcPts val="0"/>
              </a:spcAft>
              <a:buClrTx/>
              <a:buSzTx/>
              <a:buFontTx/>
              <a:buNone/>
              <a:tabLst/>
              <a:defRPr/>
            </a:pPr>
            <a:r>
              <a:rPr kumimoji="0" lang="en-US" sz="2200" b="0" i="1" u="none" strike="noStrike" kern="0" cap="none" spc="0" normalizeH="0" baseline="0" noProof="0" dirty="0">
                <a:ln>
                  <a:noFill/>
                </a:ln>
                <a:solidFill>
                  <a:schemeClr val="bg1">
                    <a:lumMod val="50000"/>
                  </a:schemeClr>
                </a:solidFill>
                <a:effectLst/>
                <a:uLnTx/>
                <a:uFillTx/>
                <a:latin typeface="Franklin Gothic Medium" panose="020B0603020102020204"/>
                <a:ea typeface="+mj-ea"/>
                <a:cs typeface="+mj-cs"/>
              </a:rPr>
              <a:t>"Creativity is seeing what everyone else has seen, and thinking what no one else has thought"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200" b="0" i="1" u="none" strike="noStrike" kern="0" cap="none" spc="0" normalizeH="0" baseline="0" noProof="0" dirty="0">
                <a:ln>
                  <a:noFill/>
                </a:ln>
                <a:solidFill>
                  <a:schemeClr val="bg1">
                    <a:lumMod val="50000"/>
                  </a:schemeClr>
                </a:solidFill>
                <a:effectLst/>
                <a:uLnTx/>
                <a:uFillTx/>
                <a:latin typeface="Franklin Gothic Medium" panose="020B0603020102020204"/>
                <a:ea typeface="+mj-ea"/>
                <a:cs typeface="+mj-cs"/>
              </a:rPr>
              <a:t>-Albert Einstein</a:t>
            </a:r>
            <a:br>
              <a:rPr kumimoji="0" lang="en-US" sz="2200" b="0" i="1" u="none" strike="noStrike" kern="0" cap="none" spc="0" normalizeH="0" baseline="0" noProof="0" dirty="0">
                <a:ln>
                  <a:noFill/>
                </a:ln>
                <a:solidFill>
                  <a:schemeClr val="bg1">
                    <a:lumMod val="50000"/>
                  </a:schemeClr>
                </a:solidFill>
                <a:effectLst/>
                <a:uLnTx/>
                <a:uFillTx/>
                <a:latin typeface="Franklin Gothic Medium" panose="020B0603020102020204"/>
                <a:ea typeface="+mj-ea"/>
                <a:cs typeface="+mj-cs"/>
              </a:rPr>
            </a:br>
            <a:endParaRPr kumimoji="0" lang="en-US" sz="2200" b="0" i="1" u="none" strike="noStrike" kern="0" cap="none" spc="0" normalizeH="0" baseline="0" noProof="0" dirty="0">
              <a:ln>
                <a:noFill/>
              </a:ln>
              <a:solidFill>
                <a:schemeClr val="bg1">
                  <a:lumMod val="50000"/>
                </a:schemeClr>
              </a:solidFill>
              <a:effectLst/>
              <a:uLnTx/>
              <a:uFillTx/>
              <a:latin typeface="Franklin Gothic Medium" panose="020B0603020102020204"/>
              <a:ea typeface="+mj-ea"/>
              <a:cs typeface="+mj-cs"/>
            </a:endParaRPr>
          </a:p>
        </p:txBody>
      </p:sp>
      <p:sp>
        <p:nvSpPr>
          <p:cNvPr id="15" name="תיבת טקסט 14">
            <a:extLst>
              <a:ext uri="{FF2B5EF4-FFF2-40B4-BE49-F238E27FC236}">
                <a16:creationId xmlns:a16="http://schemas.microsoft.com/office/drawing/2014/main" id="{DA68F06C-29D0-420D-A5B0-9CEA2584DA54}"/>
              </a:ext>
            </a:extLst>
          </p:cNvPr>
          <p:cNvSpPr txBox="1"/>
          <p:nvPr/>
        </p:nvSpPr>
        <p:spPr>
          <a:xfrm>
            <a:off x="425387" y="2127449"/>
            <a:ext cx="7838034" cy="1754326"/>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spc="-61" dirty="0">
                <a:solidFill>
                  <a:srgbClr val="7030A0"/>
                </a:solidFill>
                <a:uFill>
                  <a:solidFill>
                    <a:srgbClr val="5E5E5E"/>
                  </a:solidFill>
                </a:uFill>
                <a:latin typeface="Trade Gothic Inline" panose="020B0604020202020204" pitchFamily="34" charset="0"/>
                <a:sym typeface="Helvetica Neue"/>
              </a:rPr>
              <a:t>Low toxicity &amp; effective active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spc="-61" dirty="0">
                <a:solidFill>
                  <a:srgbClr val="7030A0"/>
                </a:solidFill>
                <a:uFill>
                  <a:solidFill>
                    <a:srgbClr val="5E5E5E"/>
                  </a:solidFill>
                </a:uFill>
                <a:latin typeface="Trade Gothic Inline" panose="020B0604020202020204" pitchFamily="34" charset="0"/>
                <a:sym typeface="Helvetica Neue"/>
              </a:rPr>
              <a:t>Ingredient for plant protection</a:t>
            </a:r>
            <a:endParaRPr lang="he-IL" sz="3600" spc="-61" dirty="0">
              <a:solidFill>
                <a:srgbClr val="7030A0"/>
              </a:solidFill>
              <a:uFill>
                <a:solidFill>
                  <a:srgbClr val="5E5E5E"/>
                </a:solidFill>
              </a:uFill>
              <a:latin typeface="Trade Gothic Inline" panose="020B0604020202020204" pitchFamily="34" charset="0"/>
              <a:sym typeface="Helvetica Neue"/>
            </a:endParaRPr>
          </a:p>
        </p:txBody>
      </p:sp>
      <p:pic>
        <p:nvPicPr>
          <p:cNvPr id="14" name="תמונה 13" descr="תמונה שמכילה טקסט&#10;&#10;התיאור נוצר באופן אוטומטי">
            <a:extLst>
              <a:ext uri="{FF2B5EF4-FFF2-40B4-BE49-F238E27FC236}">
                <a16:creationId xmlns:a16="http://schemas.microsoft.com/office/drawing/2014/main" id="{871FEE4A-7669-C483-7CA3-4639EC4364C0}"/>
              </a:ext>
            </a:extLst>
          </p:cNvPr>
          <p:cNvPicPr>
            <a:picLocks noChangeAspect="1"/>
          </p:cNvPicPr>
          <p:nvPr/>
        </p:nvPicPr>
        <p:blipFill>
          <a:blip r:embed="rId6">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2177854" y="4246140"/>
            <a:ext cx="4846740" cy="1013548"/>
          </a:xfrm>
          <a:prstGeom prst="rect">
            <a:avLst/>
          </a:prstGeom>
        </p:spPr>
      </p:pic>
      <p:pic>
        <p:nvPicPr>
          <p:cNvPr id="19" name="תמונה 18">
            <a:extLst>
              <a:ext uri="{FF2B5EF4-FFF2-40B4-BE49-F238E27FC236}">
                <a16:creationId xmlns:a16="http://schemas.microsoft.com/office/drawing/2014/main" id="{EBBD8EFF-89EB-EB93-04BA-483C1AAFAA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5746" y="1031431"/>
            <a:ext cx="4876800" cy="4638675"/>
          </a:xfrm>
          <a:prstGeom prst="rect">
            <a:avLst/>
          </a:prstGeom>
        </p:spPr>
      </p:pic>
    </p:spTree>
    <p:extLst>
      <p:ext uri="{BB962C8B-B14F-4D97-AF65-F5344CB8AC3E}">
        <p14:creationId xmlns:p14="http://schemas.microsoft.com/office/powerpoint/2010/main" val="177472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תיבת טקסט 7">
            <a:extLst>
              <a:ext uri="{FF2B5EF4-FFF2-40B4-BE49-F238E27FC236}">
                <a16:creationId xmlns:a16="http://schemas.microsoft.com/office/drawing/2014/main" id="{34D33808-AFC3-1798-FD77-9E89C7C00CD6}"/>
              </a:ext>
            </a:extLst>
          </p:cNvPr>
          <p:cNvSpPr txBox="1"/>
          <p:nvPr/>
        </p:nvSpPr>
        <p:spPr>
          <a:xfrm>
            <a:off x="222243" y="2705626"/>
            <a:ext cx="11817357" cy="4031873"/>
          </a:xfrm>
          <a:prstGeom prst="rect">
            <a:avLst/>
          </a:prstGeom>
          <a:noFill/>
        </p:spPr>
        <p:txBody>
          <a:bodyPr wrap="square" rtlCol="1">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inherit"/>
              </a:rPr>
              <a:t>Ester reaction between oxalic acid and glycerin, which are heated together at 100-110 degrees, in an open equilibrium system, releases formic acid, but the ester formed called glycerol </a:t>
            </a:r>
            <a:r>
              <a:rPr lang="en-US" sz="3200" dirty="0" err="1">
                <a:solidFill>
                  <a:prstClr val="black"/>
                </a:solidFill>
                <a:latin typeface="inherit"/>
              </a:rPr>
              <a:t>monooxalt</a:t>
            </a:r>
            <a:r>
              <a:rPr lang="en-US" sz="3200" dirty="0">
                <a:solidFill>
                  <a:prstClr val="black"/>
                </a:solidFill>
                <a:latin typeface="inherit"/>
              </a:rPr>
              <a:t> is in a closed equilibrium system, the accumulation of products stops the reaction to release formic acid, so glycerol and glycerol </a:t>
            </a:r>
            <a:r>
              <a:rPr lang="en-US" sz="3200" dirty="0" err="1">
                <a:solidFill>
                  <a:prstClr val="black"/>
                </a:solidFill>
                <a:latin typeface="inherit"/>
              </a:rPr>
              <a:t>Monoformate</a:t>
            </a:r>
            <a:r>
              <a:rPr lang="en-US" sz="3200" dirty="0">
                <a:solidFill>
                  <a:prstClr val="black"/>
                </a:solidFill>
                <a:latin typeface="inherit"/>
              </a:rPr>
              <a:t>, after dilution with water and release into the environment, the chemical reaction progresses to form formic acid, which is actually the most active pesticide in the preparation.</a:t>
            </a:r>
            <a:endParaRPr kumimoji="0" lang="he-IL" sz="3200" b="0" i="0" u="none" strike="noStrike" kern="1200" cap="none" spc="0" normalizeH="0" baseline="0" noProof="0" dirty="0">
              <a:ln>
                <a:noFill/>
              </a:ln>
              <a:solidFill>
                <a:prstClr val="black"/>
              </a:solidFill>
              <a:effectLst/>
              <a:uLnTx/>
              <a:uFillTx/>
              <a:latin typeface="Franklin Gothic Book" panose="020B0503020102020204"/>
              <a:ea typeface="+mn-ea"/>
              <a:cs typeface="Aharoni" panose="02010803020104030203" pitchFamily="2" charset="-79"/>
            </a:endParaRPr>
          </a:p>
        </p:txBody>
      </p:sp>
      <p:sp>
        <p:nvSpPr>
          <p:cNvPr id="10" name="כותרת 1">
            <a:extLst>
              <a:ext uri="{FF2B5EF4-FFF2-40B4-BE49-F238E27FC236}">
                <a16:creationId xmlns:a16="http://schemas.microsoft.com/office/drawing/2014/main" id="{D9E9E0AB-AE01-C72D-8EE4-0E866CE7A7EE}"/>
              </a:ext>
            </a:extLst>
          </p:cNvPr>
          <p:cNvSpPr>
            <a:spLocks noGrp="1"/>
          </p:cNvSpPr>
          <p:nvPr>
            <p:ph type="title"/>
          </p:nvPr>
        </p:nvSpPr>
        <p:spPr>
          <a:xfrm>
            <a:off x="-34130" y="169862"/>
            <a:ext cx="12191999" cy="1018033"/>
          </a:xfrm>
        </p:spPr>
        <p:txBody>
          <a:bodyPr/>
          <a:lstStyle/>
          <a:p>
            <a:pPr algn="ctr"/>
            <a:r>
              <a:rPr lang="en-US" b="1" spc="-61" dirty="0">
                <a:solidFill>
                  <a:srgbClr val="7030A0"/>
                </a:solidFill>
                <a:uFill>
                  <a:solidFill>
                    <a:srgbClr val="5E5E5E"/>
                  </a:solidFill>
                </a:uFill>
                <a:latin typeface="Trade Gothic Inline" panose="020B0604020202020204" pitchFamily="34" charset="0"/>
                <a:ea typeface="+mn-ea"/>
                <a:cs typeface="+mn-cs"/>
                <a:sym typeface="Helvetica Neue"/>
              </a:rPr>
              <a:t>Reactions to form active Ingredient</a:t>
            </a:r>
            <a:endParaRPr lang="he-IL" b="1" spc="-61" dirty="0">
              <a:solidFill>
                <a:srgbClr val="7030A0"/>
              </a:solidFill>
              <a:uFill>
                <a:solidFill>
                  <a:srgbClr val="5E5E5E"/>
                </a:solidFill>
              </a:uFill>
              <a:latin typeface="Trade Gothic Inline" panose="020B0604020202020204" pitchFamily="34" charset="0"/>
              <a:ea typeface="+mn-ea"/>
              <a:cs typeface="+mn-cs"/>
              <a:sym typeface="Helvetica Neue"/>
            </a:endParaRPr>
          </a:p>
        </p:txBody>
      </p:sp>
      <p:pic>
        <p:nvPicPr>
          <p:cNvPr id="11" name="תמונה 10">
            <a:extLst>
              <a:ext uri="{FF2B5EF4-FFF2-40B4-BE49-F238E27FC236}">
                <a16:creationId xmlns:a16="http://schemas.microsoft.com/office/drawing/2014/main" id="{4DC312B6-7787-B88C-BC6E-D9020A91BF08}"/>
              </a:ext>
            </a:extLst>
          </p:cNvPr>
          <p:cNvPicPr>
            <a:picLocks noChangeAspect="1"/>
          </p:cNvPicPr>
          <p:nvPr/>
        </p:nvPicPr>
        <p:blipFill>
          <a:blip r:embed="rId4"/>
          <a:stretch>
            <a:fillRect/>
          </a:stretch>
        </p:blipFill>
        <p:spPr>
          <a:xfrm>
            <a:off x="521533" y="808969"/>
            <a:ext cx="11080672" cy="1863790"/>
          </a:xfrm>
          <a:prstGeom prst="rect">
            <a:avLst/>
          </a:prstGeom>
        </p:spPr>
      </p:pic>
    </p:spTree>
    <p:extLst>
      <p:ext uri="{BB962C8B-B14F-4D97-AF65-F5344CB8AC3E}">
        <p14:creationId xmlns:p14="http://schemas.microsoft.com/office/powerpoint/2010/main" val="355035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כותרת 1">
            <a:extLst>
              <a:ext uri="{FF2B5EF4-FFF2-40B4-BE49-F238E27FC236}">
                <a16:creationId xmlns:a16="http://schemas.microsoft.com/office/drawing/2014/main" id="{DD0EA331-6CA6-7CFE-AB4C-B2C4C2AA4AF7}"/>
              </a:ext>
            </a:extLst>
          </p:cNvPr>
          <p:cNvSpPr>
            <a:spLocks noGrp="1"/>
          </p:cNvSpPr>
          <p:nvPr>
            <p:ph type="title"/>
          </p:nvPr>
        </p:nvSpPr>
        <p:spPr>
          <a:xfrm>
            <a:off x="228600" y="319003"/>
            <a:ext cx="11963400" cy="1325563"/>
          </a:xfrm>
        </p:spPr>
        <p:txBody>
          <a:bodyPr/>
          <a:lstStyle/>
          <a:p>
            <a:pPr algn="l" rtl="0"/>
            <a:r>
              <a:rPr lang="en-US" spc="-61" dirty="0">
                <a:solidFill>
                  <a:srgbClr val="7030A0"/>
                </a:solidFill>
                <a:uFill>
                  <a:solidFill>
                    <a:srgbClr val="5E5E5E"/>
                  </a:solidFill>
                </a:uFill>
                <a:latin typeface="Trade Gothic Inline" panose="020B0604020202020204" pitchFamily="34" charset="0"/>
                <a:ea typeface="+mn-ea"/>
                <a:cs typeface="+mn-cs"/>
              </a:rPr>
              <a:t>Reactions to form active Ingredient</a:t>
            </a:r>
            <a:endParaRPr lang="he-IL" spc="-61" dirty="0">
              <a:solidFill>
                <a:srgbClr val="7030A0"/>
              </a:solidFill>
              <a:uFill>
                <a:solidFill>
                  <a:srgbClr val="5E5E5E"/>
                </a:solidFill>
              </a:uFill>
              <a:latin typeface="Trade Gothic Inline" panose="020B0604020202020204" pitchFamily="34" charset="0"/>
              <a:ea typeface="+mn-ea"/>
              <a:cs typeface="+mn-cs"/>
            </a:endParaRPr>
          </a:p>
        </p:txBody>
      </p:sp>
      <p:pic>
        <p:nvPicPr>
          <p:cNvPr id="8" name="תמונה 7">
            <a:extLst>
              <a:ext uri="{FF2B5EF4-FFF2-40B4-BE49-F238E27FC236}">
                <a16:creationId xmlns:a16="http://schemas.microsoft.com/office/drawing/2014/main" id="{B48E4A13-6A28-EB23-4B15-D9A0F8D26E08}"/>
              </a:ext>
            </a:extLst>
          </p:cNvPr>
          <p:cNvPicPr>
            <a:picLocks noChangeAspect="1"/>
          </p:cNvPicPr>
          <p:nvPr/>
        </p:nvPicPr>
        <p:blipFill>
          <a:blip r:embed="rId3"/>
          <a:stretch>
            <a:fillRect/>
          </a:stretch>
        </p:blipFill>
        <p:spPr>
          <a:xfrm>
            <a:off x="1186568" y="1108777"/>
            <a:ext cx="8736470" cy="921803"/>
          </a:xfrm>
          <a:prstGeom prst="rect">
            <a:avLst/>
          </a:prstGeom>
        </p:spPr>
      </p:pic>
      <p:sp>
        <p:nvSpPr>
          <p:cNvPr id="11" name="תיבת טקסט 10">
            <a:extLst>
              <a:ext uri="{FF2B5EF4-FFF2-40B4-BE49-F238E27FC236}">
                <a16:creationId xmlns:a16="http://schemas.microsoft.com/office/drawing/2014/main" id="{8B6A19F0-2EEC-A600-DB4E-BBAA72EA7A0B}"/>
              </a:ext>
            </a:extLst>
          </p:cNvPr>
          <p:cNvSpPr txBox="1"/>
          <p:nvPr/>
        </p:nvSpPr>
        <p:spPr>
          <a:xfrm>
            <a:off x="1145379" y="2820354"/>
            <a:ext cx="9901241" cy="2554545"/>
          </a:xfrm>
          <a:prstGeom prst="rect">
            <a:avLst/>
          </a:prstGeom>
          <a:noFill/>
        </p:spPr>
        <p:txBody>
          <a:bodyPr wrap="square">
            <a:spAutoFit/>
          </a:bodyPr>
          <a:lstStyle/>
          <a:p>
            <a:pPr algn="l" rtl="0"/>
            <a:r>
              <a:rPr lang="en-US" sz="3200" dirty="0">
                <a:latin typeface="inherit"/>
              </a:rPr>
              <a:t>The formic acid formed in the preparation system, causes tiny perforations in the biological membranes in the body and the dislocation of the legs, thereby, causing damage to the balance of fluids and salts in his body a pathological process that leads to the killing of the pest.</a:t>
            </a:r>
            <a:endParaRPr lang="he-IL" sz="3200" dirty="0">
              <a:latin typeface="inherit"/>
            </a:endParaRPr>
          </a:p>
        </p:txBody>
      </p:sp>
    </p:spTree>
    <p:extLst>
      <p:ext uri="{BB962C8B-B14F-4D97-AF65-F5344CB8AC3E}">
        <p14:creationId xmlns:p14="http://schemas.microsoft.com/office/powerpoint/2010/main" val="351234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כותרת 1">
            <a:extLst>
              <a:ext uri="{FF2B5EF4-FFF2-40B4-BE49-F238E27FC236}">
                <a16:creationId xmlns:a16="http://schemas.microsoft.com/office/drawing/2014/main" id="{DD0EA331-6CA6-7CFE-AB4C-B2C4C2AA4AF7}"/>
              </a:ext>
            </a:extLst>
          </p:cNvPr>
          <p:cNvSpPr>
            <a:spLocks noGrp="1"/>
          </p:cNvSpPr>
          <p:nvPr>
            <p:ph type="title"/>
          </p:nvPr>
        </p:nvSpPr>
        <p:spPr>
          <a:xfrm>
            <a:off x="228600" y="408954"/>
            <a:ext cx="11963400" cy="1325563"/>
          </a:xfrm>
        </p:spPr>
        <p:txBody>
          <a:bodyPr>
            <a:normAutofit/>
          </a:bodyPr>
          <a:lstStyle/>
          <a:p>
            <a:pPr algn="l" rtl="0"/>
            <a:r>
              <a:rPr lang="en-US" sz="4000" spc="-61" dirty="0">
                <a:solidFill>
                  <a:srgbClr val="7030A0"/>
                </a:solidFill>
                <a:uFill>
                  <a:solidFill>
                    <a:srgbClr val="5E5E5E"/>
                  </a:solidFill>
                </a:uFill>
                <a:latin typeface="Trade Gothic Inline" panose="020B0604020202020204" pitchFamily="34" charset="0"/>
                <a:ea typeface="+mn-ea"/>
                <a:cs typeface="+mn-cs"/>
              </a:rPr>
              <a:t>existing </a:t>
            </a:r>
            <a:r>
              <a:rPr kumimoji="0" lang="en-US" sz="4000" b="1"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mn-cs"/>
                <a:sym typeface="Helvetica Neue"/>
              </a:rPr>
              <a:t>Agricultural uses </a:t>
            </a:r>
            <a:r>
              <a:rPr lang="en-US" sz="4000" spc="-61" dirty="0">
                <a:solidFill>
                  <a:srgbClr val="7030A0"/>
                </a:solidFill>
                <a:uFill>
                  <a:solidFill>
                    <a:srgbClr val="5E5E5E"/>
                  </a:solidFill>
                </a:uFill>
                <a:latin typeface="Trade Gothic Inline" panose="020B0604020202020204" pitchFamily="34" charset="0"/>
                <a:ea typeface="+mn-ea"/>
                <a:cs typeface="+mn-cs"/>
              </a:rPr>
              <a:t>of formic acid</a:t>
            </a:r>
            <a:endParaRPr lang="he-IL" sz="4000" spc="-61" dirty="0">
              <a:solidFill>
                <a:srgbClr val="7030A0"/>
              </a:solidFill>
              <a:uFill>
                <a:solidFill>
                  <a:srgbClr val="5E5E5E"/>
                </a:solidFill>
              </a:uFill>
              <a:latin typeface="Trade Gothic Inline" panose="020B0604020202020204" pitchFamily="34" charset="0"/>
              <a:ea typeface="+mn-ea"/>
              <a:cs typeface="+mn-cs"/>
            </a:endParaRPr>
          </a:p>
        </p:txBody>
      </p:sp>
      <p:graphicFrame>
        <p:nvGraphicFramePr>
          <p:cNvPr id="7" name="טבלה 6">
            <a:extLst>
              <a:ext uri="{FF2B5EF4-FFF2-40B4-BE49-F238E27FC236}">
                <a16:creationId xmlns:a16="http://schemas.microsoft.com/office/drawing/2014/main" id="{29A3193B-247B-D734-7D43-CF49FA4290E1}"/>
              </a:ext>
            </a:extLst>
          </p:cNvPr>
          <p:cNvGraphicFramePr>
            <a:graphicFrameLocks noGrp="1"/>
          </p:cNvGraphicFramePr>
          <p:nvPr>
            <p:extLst>
              <p:ext uri="{D42A27DB-BD31-4B8C-83A1-F6EECF244321}">
                <p14:modId xmlns:p14="http://schemas.microsoft.com/office/powerpoint/2010/main" val="999142769"/>
              </p:ext>
            </p:extLst>
          </p:nvPr>
        </p:nvGraphicFramePr>
        <p:xfrm>
          <a:off x="5375646" y="1167100"/>
          <a:ext cx="6587754" cy="5475794"/>
        </p:xfrm>
        <a:graphic>
          <a:graphicData uri="http://schemas.openxmlformats.org/drawingml/2006/table">
            <a:tbl>
              <a:tblPr/>
              <a:tblGrid>
                <a:gridCol w="1245732">
                  <a:extLst>
                    <a:ext uri="{9D8B030D-6E8A-4147-A177-3AD203B41FA5}">
                      <a16:colId xmlns:a16="http://schemas.microsoft.com/office/drawing/2014/main" val="255955820"/>
                    </a:ext>
                  </a:extLst>
                </a:gridCol>
                <a:gridCol w="3146104">
                  <a:extLst>
                    <a:ext uri="{9D8B030D-6E8A-4147-A177-3AD203B41FA5}">
                      <a16:colId xmlns:a16="http://schemas.microsoft.com/office/drawing/2014/main" val="3728203098"/>
                    </a:ext>
                  </a:extLst>
                </a:gridCol>
                <a:gridCol w="2195918">
                  <a:extLst>
                    <a:ext uri="{9D8B030D-6E8A-4147-A177-3AD203B41FA5}">
                      <a16:colId xmlns:a16="http://schemas.microsoft.com/office/drawing/2014/main" val="1001307051"/>
                    </a:ext>
                  </a:extLst>
                </a:gridCol>
              </a:tblGrid>
              <a:tr h="235773">
                <a:tc>
                  <a:txBody>
                    <a:bodyPr/>
                    <a:lstStyle/>
                    <a:p>
                      <a:pPr algn="l" rtl="0"/>
                      <a:r>
                        <a:rPr lang="en-US" sz="1400" b="1">
                          <a:solidFill>
                            <a:srgbClr val="1B1B1B"/>
                          </a:solidFill>
                          <a:effectLst/>
                        </a:rPr>
                        <a:t>Registration #</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DFE1E2"/>
                    </a:solidFill>
                  </a:tcPr>
                </a:tc>
                <a:tc>
                  <a:txBody>
                    <a:bodyPr/>
                    <a:lstStyle/>
                    <a:p>
                      <a:pPr algn="l" rtl="0"/>
                      <a:r>
                        <a:rPr lang="en-US" sz="1400" b="1">
                          <a:solidFill>
                            <a:srgbClr val="1B1B1B"/>
                          </a:solidFill>
                          <a:effectLst/>
                        </a:rPr>
                        <a:t>Product Name</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DFE1E2"/>
                    </a:solidFill>
                  </a:tcPr>
                </a:tc>
                <a:tc>
                  <a:txBody>
                    <a:bodyPr/>
                    <a:lstStyle/>
                    <a:p>
                      <a:pPr algn="l" rtl="0"/>
                      <a:r>
                        <a:rPr lang="en-US" sz="1400" b="1">
                          <a:solidFill>
                            <a:srgbClr val="1B1B1B"/>
                          </a:solidFill>
                          <a:effectLst/>
                        </a:rPr>
                        <a:t>Active Ingredient</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DFE1E2"/>
                    </a:solidFill>
                  </a:tcPr>
                </a:tc>
                <a:extLst>
                  <a:ext uri="{0D108BD9-81ED-4DB2-BD59-A6C34878D82A}">
                    <a16:rowId xmlns:a16="http://schemas.microsoft.com/office/drawing/2014/main" val="3249888407"/>
                  </a:ext>
                </a:extLst>
              </a:tr>
              <a:tr h="235773">
                <a:tc>
                  <a:txBody>
                    <a:bodyPr/>
                    <a:lstStyle/>
                    <a:p>
                      <a:pPr algn="l" rtl="0"/>
                      <a:r>
                        <a:rPr lang="he-IL" sz="1400" b="1">
                          <a:effectLst/>
                        </a:rPr>
                        <a:t>2724-406</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ZOECON RF-318 APISTAN STRIP</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Fluvalinate (10.25%)</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3214793615"/>
                  </a:ext>
                </a:extLst>
              </a:tr>
              <a:tr h="412604">
                <a:tc>
                  <a:txBody>
                    <a:bodyPr/>
                    <a:lstStyle/>
                    <a:p>
                      <a:pPr algn="l" rtl="0"/>
                      <a:r>
                        <a:rPr lang="he-IL" sz="1400" b="0">
                          <a:effectLst/>
                        </a:rPr>
                        <a:t>2724-406-62042</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0">
                          <a:effectLst/>
                        </a:rPr>
                        <a:t>APISTAN ANTI-VARROA MITE STRIPS</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he-IL" sz="1400" b="0">
                          <a:effectLst/>
                        </a:rPr>
                        <a:t> </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712242157"/>
                  </a:ext>
                </a:extLst>
              </a:tr>
              <a:tr h="235773">
                <a:tc>
                  <a:txBody>
                    <a:bodyPr/>
                    <a:lstStyle/>
                    <a:p>
                      <a:pPr algn="l" rtl="0"/>
                      <a:r>
                        <a:rPr lang="he-IL" sz="1400" b="1">
                          <a:effectLst/>
                        </a:rPr>
                        <a:t>61671-3</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FOR-MITE</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Formic acid (65.9%)</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4203213354"/>
                  </a:ext>
                </a:extLst>
              </a:tr>
              <a:tr h="412604">
                <a:tc>
                  <a:txBody>
                    <a:bodyPr/>
                    <a:lstStyle/>
                    <a:p>
                      <a:pPr algn="l" rtl="0"/>
                      <a:r>
                        <a:rPr lang="he-IL" sz="1400" b="1">
                          <a:effectLst/>
                        </a:rPr>
                        <a:t>70950-2</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dirty="0">
                          <a:effectLst/>
                        </a:rPr>
                        <a:t>AVACHEM SUCROSE OCTANOATE [40.0%]</a:t>
                      </a:r>
                      <a:endParaRPr lang="en-US" sz="1400" b="0" dirty="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dirty="0">
                          <a:effectLst/>
                        </a:rPr>
                        <a:t>Sucrose octanoate (40%)</a:t>
                      </a:r>
                      <a:endParaRPr lang="en-US" sz="1400" b="0" dirty="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729439799"/>
                  </a:ext>
                </a:extLst>
              </a:tr>
              <a:tr h="589433">
                <a:tc>
                  <a:txBody>
                    <a:bodyPr/>
                    <a:lstStyle/>
                    <a:p>
                      <a:pPr algn="l" rtl="0"/>
                      <a:r>
                        <a:rPr lang="he-IL" sz="1400" b="1">
                          <a:effectLst/>
                        </a:rPr>
                        <a:t>73291-1</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dirty="0">
                          <a:effectLst/>
                        </a:rPr>
                        <a:t>API LIFE VAR </a:t>
                      </a:r>
                      <a:endParaRPr lang="en-US" sz="1400" b="0" dirty="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Thymol (74.09%), Oil of eucalyptus (16%), Menthol (3.73%)</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681967294"/>
                  </a:ext>
                </a:extLst>
              </a:tr>
              <a:tr h="235773">
                <a:tc>
                  <a:txBody>
                    <a:bodyPr/>
                    <a:lstStyle/>
                    <a:p>
                      <a:pPr algn="l" rtl="0"/>
                      <a:r>
                        <a:rPr lang="he-IL" sz="1400" b="1">
                          <a:effectLst/>
                        </a:rPr>
                        <a:t>75710-2</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MITE-AWAY QUICK STRIPS </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Formic acid (46.7%)</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19950194"/>
                  </a:ext>
                </a:extLst>
              </a:tr>
              <a:tr h="235773">
                <a:tc>
                  <a:txBody>
                    <a:bodyPr/>
                    <a:lstStyle/>
                    <a:p>
                      <a:pPr algn="l" rtl="0"/>
                      <a:r>
                        <a:rPr lang="he-IL" sz="1400" b="1">
                          <a:effectLst/>
                        </a:rPr>
                        <a:t>75710-3</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FORMIC PRO</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Formic acid (42.25%)</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867174217"/>
                  </a:ext>
                </a:extLst>
              </a:tr>
              <a:tr h="235773">
                <a:tc>
                  <a:txBody>
                    <a:bodyPr/>
                    <a:lstStyle/>
                    <a:p>
                      <a:pPr algn="l" rtl="0"/>
                      <a:r>
                        <a:rPr lang="he-IL" sz="1400" b="1">
                          <a:effectLst/>
                        </a:rPr>
                        <a:t>79671-1</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APIGUARD</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Thymol (25%)</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3867558499"/>
                  </a:ext>
                </a:extLst>
              </a:tr>
              <a:tr h="235773">
                <a:tc>
                  <a:txBody>
                    <a:bodyPr/>
                    <a:lstStyle/>
                    <a:p>
                      <a:pPr algn="l" rtl="0"/>
                      <a:r>
                        <a:rPr lang="he-IL" sz="1400" b="1">
                          <a:effectLst/>
                        </a:rPr>
                        <a:t>83623-2</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HOPGUARD II</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sv-SE" sz="1400" b="1">
                          <a:effectLst/>
                        </a:rPr>
                        <a:t>Hop beta acids resin (16%)</a:t>
                      </a:r>
                      <a:endParaRPr lang="sv-SE"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4191021333"/>
                  </a:ext>
                </a:extLst>
              </a:tr>
              <a:tr h="235773">
                <a:tc>
                  <a:txBody>
                    <a:bodyPr/>
                    <a:lstStyle/>
                    <a:p>
                      <a:pPr algn="l" rtl="0"/>
                      <a:r>
                        <a:rPr lang="he-IL" sz="1400" b="1">
                          <a:effectLst/>
                        </a:rPr>
                        <a:t>87243-1</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Apivar</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Amitraz (3.33%)</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866910349"/>
                  </a:ext>
                </a:extLst>
              </a:tr>
              <a:tr h="235773">
                <a:tc>
                  <a:txBody>
                    <a:bodyPr/>
                    <a:lstStyle/>
                    <a:p>
                      <a:pPr algn="l" rtl="0"/>
                      <a:r>
                        <a:rPr lang="he-IL" sz="1400" b="1">
                          <a:effectLst/>
                        </a:rPr>
                        <a:t>91266-1</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OXALIC ACID DIHYDRATE</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Oxalic acid (100%)</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046630508"/>
                  </a:ext>
                </a:extLst>
              </a:tr>
              <a:tr h="235773">
                <a:tc>
                  <a:txBody>
                    <a:bodyPr/>
                    <a:lstStyle/>
                    <a:p>
                      <a:pPr algn="l" rtl="0"/>
                      <a:r>
                        <a:rPr lang="he-IL" sz="1400" b="0">
                          <a:effectLst/>
                        </a:rPr>
                        <a:t>91266-1-73291</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0">
                          <a:effectLst/>
                        </a:rPr>
                        <a:t>OXALIC ACID DIHYDRATE</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he-IL" sz="1400" b="0">
                          <a:effectLst/>
                        </a:rPr>
                        <a:t> </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501152142"/>
                  </a:ext>
                </a:extLst>
              </a:tr>
              <a:tr h="235773">
                <a:tc>
                  <a:txBody>
                    <a:bodyPr/>
                    <a:lstStyle/>
                    <a:p>
                      <a:pPr algn="l" rtl="0"/>
                      <a:r>
                        <a:rPr lang="he-IL" sz="1400" b="0">
                          <a:effectLst/>
                        </a:rPr>
                        <a:t>91266-1-91832</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0">
                          <a:effectLst/>
                        </a:rPr>
                        <a:t>OXALIC ACID DIHYDRATE</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he-IL" sz="1400" b="0">
                          <a:effectLst/>
                        </a:rPr>
                        <a:t> </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978526897"/>
                  </a:ext>
                </a:extLst>
              </a:tr>
              <a:tr h="412604">
                <a:tc>
                  <a:txBody>
                    <a:bodyPr/>
                    <a:lstStyle/>
                    <a:p>
                      <a:pPr algn="l" rtl="0"/>
                      <a:r>
                        <a:rPr lang="he-IL" sz="1400" b="1">
                          <a:effectLst/>
                        </a:rPr>
                        <a:t>11556-138</a:t>
                      </a:r>
                      <a:endParaRPr lang="he-IL"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CHECKMITE+ BEE HIVE PEST CONTROL STRIP</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1">
                          <a:effectLst/>
                        </a:rPr>
                        <a:t>Coumaphos (10%)</a:t>
                      </a:r>
                      <a:endParaRPr lang="en-US" sz="1400" b="0">
                        <a:effectLst/>
                      </a:endParaRP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946118293"/>
                  </a:ext>
                </a:extLst>
              </a:tr>
              <a:tr h="412604">
                <a:tc>
                  <a:txBody>
                    <a:bodyPr/>
                    <a:lstStyle/>
                    <a:p>
                      <a:pPr algn="l" rtl="0"/>
                      <a:r>
                        <a:rPr lang="he-IL" sz="1400" b="0">
                          <a:effectLst/>
                        </a:rPr>
                        <a:t>11556-138-61671</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en-US" sz="1400" b="0">
                          <a:effectLst/>
                        </a:rPr>
                        <a:t>CHECKMITE+ BEE HIVE PEST CONTROL STRIP</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tc>
                  <a:txBody>
                    <a:bodyPr/>
                    <a:lstStyle/>
                    <a:p>
                      <a:pPr algn="l" rtl="0"/>
                      <a:r>
                        <a:rPr lang="he-IL" sz="1400" b="0" dirty="0">
                          <a:effectLst/>
                        </a:rPr>
                        <a:t> </a:t>
                      </a:r>
                    </a:p>
                  </a:txBody>
                  <a:tcPr marL="53065" marR="53065" marT="26533" marB="26533" anchor="ctr">
                    <a:lnL w="7620" cap="flat" cmpd="sng" algn="ctr">
                      <a:solidFill>
                        <a:srgbClr val="1B1B1B"/>
                      </a:solidFill>
                      <a:prstDash val="solid"/>
                      <a:round/>
                      <a:headEnd type="none" w="med" len="med"/>
                      <a:tailEnd type="none" w="med" len="med"/>
                    </a:lnL>
                    <a:lnR w="7620" cap="flat" cmpd="sng" algn="ctr">
                      <a:solidFill>
                        <a:srgbClr val="1B1B1B"/>
                      </a:solidFill>
                      <a:prstDash val="solid"/>
                      <a:round/>
                      <a:headEnd type="none" w="med" len="med"/>
                      <a:tailEnd type="none" w="med" len="med"/>
                    </a:lnR>
                    <a:lnT w="7620" cap="flat" cmpd="sng" algn="ctr">
                      <a:solidFill>
                        <a:srgbClr val="1B1B1B"/>
                      </a:solidFill>
                      <a:prstDash val="solid"/>
                      <a:round/>
                      <a:headEnd type="none" w="med" len="med"/>
                      <a:tailEnd type="none" w="med" len="med"/>
                    </a:lnT>
                    <a:lnB w="7620"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174994549"/>
                  </a:ext>
                </a:extLst>
              </a:tr>
            </a:tbl>
          </a:graphicData>
        </a:graphic>
      </p:graphicFrame>
      <p:sp>
        <p:nvSpPr>
          <p:cNvPr id="12" name="תיבת טקסט 11">
            <a:extLst>
              <a:ext uri="{FF2B5EF4-FFF2-40B4-BE49-F238E27FC236}">
                <a16:creationId xmlns:a16="http://schemas.microsoft.com/office/drawing/2014/main" id="{BCFF090C-3D44-EFE7-B3AD-7E6F72C8E4C5}"/>
              </a:ext>
            </a:extLst>
          </p:cNvPr>
          <p:cNvSpPr txBox="1"/>
          <p:nvPr/>
        </p:nvSpPr>
        <p:spPr>
          <a:xfrm>
            <a:off x="228600" y="1458173"/>
            <a:ext cx="4735286" cy="4893647"/>
          </a:xfrm>
          <a:prstGeom prst="rect">
            <a:avLst/>
          </a:prstGeom>
          <a:noFill/>
        </p:spPr>
        <p:txBody>
          <a:bodyPr wrap="square">
            <a:spAutoFit/>
          </a:bodyPr>
          <a:lstStyle/>
          <a:p>
            <a:pPr algn="l" rtl="0"/>
            <a:r>
              <a:rPr lang="en-US" sz="2400" dirty="0">
                <a:latin typeface="inherit"/>
              </a:rPr>
              <a:t>There are several pest control products listed in the EPA that are approved for use against mites and see beehives.</a:t>
            </a:r>
          </a:p>
          <a:p>
            <a:pPr algn="l" rtl="0"/>
            <a:r>
              <a:rPr lang="en-US" sz="2400" dirty="0">
                <a:latin typeface="inherit"/>
              </a:rPr>
              <a:t>Mites and </a:t>
            </a:r>
            <a:r>
              <a:rPr lang="en-US" sz="2400" dirty="0" err="1">
                <a:latin typeface="inherit"/>
              </a:rPr>
              <a:t>Varoa</a:t>
            </a:r>
            <a:r>
              <a:rPr lang="en-US" sz="2400" dirty="0">
                <a:latin typeface="inherit"/>
              </a:rPr>
              <a:t> are parasites that feed on developing bees, leading to bee mortality and reduced life expectancy of working bees. They also transmit many honeybee viruses.</a:t>
            </a:r>
          </a:p>
          <a:p>
            <a:pPr algn="l" rtl="0"/>
            <a:r>
              <a:rPr lang="en-US" sz="2400" dirty="0">
                <a:latin typeface="inherit"/>
              </a:rPr>
              <a:t>Colony health may be critically impaired by mites' infestation after infection, if left untreated.</a:t>
            </a:r>
            <a:endParaRPr lang="he-IL" sz="2400" dirty="0">
              <a:latin typeface="inherit"/>
            </a:endParaRPr>
          </a:p>
        </p:txBody>
      </p:sp>
    </p:spTree>
    <p:extLst>
      <p:ext uri="{BB962C8B-B14F-4D97-AF65-F5344CB8AC3E}">
        <p14:creationId xmlns:p14="http://schemas.microsoft.com/office/powerpoint/2010/main" val="66843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מציין מיקום תוכן 3">
            <a:extLst>
              <a:ext uri="{FF2B5EF4-FFF2-40B4-BE49-F238E27FC236}">
                <a16:creationId xmlns:a16="http://schemas.microsoft.com/office/drawing/2014/main" id="{043F66C8-76DF-48FD-98C7-E0A34ECC70F0}"/>
              </a:ext>
            </a:extLst>
          </p:cNvPr>
          <p:cNvSpPr txBox="1">
            <a:spLocks/>
          </p:cNvSpPr>
          <p:nvPr/>
        </p:nvSpPr>
        <p:spPr>
          <a:xfrm>
            <a:off x="1551463" y="1706706"/>
            <a:ext cx="8893130" cy="4351338"/>
          </a:xfrm>
          <a:prstGeom prst="rect">
            <a:avLst/>
          </a:prstGeom>
        </p:spPr>
        <p:txBody>
          <a:bodyPr>
            <a:normAutofit fontScale="925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dirty="0">
                <a:latin typeface="inherit"/>
              </a:rPr>
              <a:t>Limits according to the EPA: It is forbidden to use more than 2.2 kg of oxalic acid lacquer (ten dunams (Ha)).</a:t>
            </a:r>
          </a:p>
          <a:p>
            <a:pPr marL="0" indent="0" algn="l" rtl="0">
              <a:buNone/>
            </a:pPr>
            <a:r>
              <a:rPr lang="en-US" dirty="0">
                <a:latin typeface="inherit"/>
              </a:rPr>
              <a:t>Based on this data, we will examine whether the material can be used for agricultural pesticides:</a:t>
            </a:r>
          </a:p>
          <a:p>
            <a:pPr marL="0" indent="0" algn="l" rtl="0">
              <a:buNone/>
            </a:pPr>
            <a:r>
              <a:rPr lang="en-US" dirty="0">
                <a:latin typeface="inherit"/>
              </a:rPr>
              <a:t>data:</a:t>
            </a:r>
          </a:p>
          <a:p>
            <a:pPr marL="0" indent="0" algn="l" rtl="0">
              <a:buNone/>
            </a:pPr>
            <a:r>
              <a:rPr lang="en-US" dirty="0">
                <a:latin typeface="inherit"/>
              </a:rPr>
              <a:t>Oxalic acid concentration per liter of eco-preparation 136: 20%.</a:t>
            </a:r>
          </a:p>
          <a:p>
            <a:pPr marL="0" indent="0" algn="l" rtl="0">
              <a:buNone/>
            </a:pPr>
            <a:r>
              <a:rPr lang="en-US" dirty="0">
                <a:latin typeface="inherit"/>
              </a:rPr>
              <a:t>Dilution concentration around 0.1%.</a:t>
            </a:r>
          </a:p>
          <a:p>
            <a:pPr marL="0" indent="0" algn="l" rtl="0">
              <a:buNone/>
            </a:pPr>
            <a:r>
              <a:rPr lang="en-US" dirty="0">
                <a:latin typeface="inherit"/>
              </a:rPr>
              <a:t>Lacquer spray volume: about 400 liters. (40 liters per hectare)</a:t>
            </a:r>
          </a:p>
          <a:p>
            <a:pPr marL="0" indent="0" algn="l" rtl="0">
              <a:buNone/>
            </a:pPr>
            <a:r>
              <a:rPr lang="en-US" dirty="0">
                <a:latin typeface="inherit"/>
              </a:rPr>
              <a:t>outcome:</a:t>
            </a:r>
          </a:p>
          <a:p>
            <a:pPr marL="0" indent="0" algn="l" rtl="0">
              <a:buNone/>
            </a:pPr>
            <a:r>
              <a:rPr lang="en-US" dirty="0">
                <a:solidFill>
                  <a:srgbClr val="FF0000"/>
                </a:solidFill>
                <a:latin typeface="inherit"/>
              </a:rPr>
              <a:t>80 grams of oxalic acid per acre, which is 27.5 times less than the legal limit, so the product meets the legal limits of the EPA.</a:t>
            </a:r>
          </a:p>
          <a:p>
            <a:pPr marL="0" indent="0" algn="l" rtl="0">
              <a:buNone/>
            </a:pPr>
            <a:endParaRPr lang="en-US" dirty="0">
              <a:solidFill>
                <a:srgbClr val="FF0000"/>
              </a:solidFill>
              <a:latin typeface="inherit"/>
            </a:endParaRPr>
          </a:p>
          <a:p>
            <a:pPr marL="0" indent="0" algn="l" rtl="0">
              <a:buNone/>
            </a:pPr>
            <a:endParaRPr lang="he-IL" dirty="0">
              <a:latin typeface="inherit"/>
            </a:endParaRPr>
          </a:p>
        </p:txBody>
      </p:sp>
      <p:sp>
        <p:nvSpPr>
          <p:cNvPr id="7" name="כותרת 1">
            <a:extLst>
              <a:ext uri="{FF2B5EF4-FFF2-40B4-BE49-F238E27FC236}">
                <a16:creationId xmlns:a16="http://schemas.microsoft.com/office/drawing/2014/main" id="{4EC7B7AB-DB50-A215-1837-6EC754632462}"/>
              </a:ext>
            </a:extLst>
          </p:cNvPr>
          <p:cNvSpPr>
            <a:spLocks noGrp="1"/>
          </p:cNvSpPr>
          <p:nvPr>
            <p:ph type="title"/>
          </p:nvPr>
        </p:nvSpPr>
        <p:spPr>
          <a:xfrm>
            <a:off x="-435429" y="381143"/>
            <a:ext cx="12866914" cy="1325563"/>
          </a:xfrm>
        </p:spPr>
        <p:txBody>
          <a:bodyPr>
            <a:normAutofit/>
          </a:bodyPr>
          <a:lstStyle/>
          <a:p>
            <a:pPr algn="ctr"/>
            <a:r>
              <a:rPr lang="en-US" sz="3600" dirty="0">
                <a:solidFill>
                  <a:schemeClr val="tx1"/>
                </a:solidFill>
                <a:latin typeface="Trade Gothic Inline" panose="020B0504030203020204" pitchFamily="34" charset="0"/>
              </a:rPr>
              <a:t>Limitations of use of oxalic acid in agriculture</a:t>
            </a:r>
            <a:endParaRPr lang="he-IL" sz="3600" dirty="0">
              <a:solidFill>
                <a:schemeClr val="tx1"/>
              </a:solidFill>
              <a:latin typeface="Trade Gothic Inline" panose="020B0504030203020204" pitchFamily="34" charset="0"/>
            </a:endParaRPr>
          </a:p>
        </p:txBody>
      </p:sp>
    </p:spTree>
    <p:extLst>
      <p:ext uri="{BB962C8B-B14F-4D97-AF65-F5344CB8AC3E}">
        <p14:creationId xmlns:p14="http://schemas.microsoft.com/office/powerpoint/2010/main" val="151035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כותרת 1">
            <a:extLst>
              <a:ext uri="{FF2B5EF4-FFF2-40B4-BE49-F238E27FC236}">
                <a16:creationId xmlns:a16="http://schemas.microsoft.com/office/drawing/2014/main" id="{EC77CA05-5E9E-3433-09E3-AD6C2A168DF9}"/>
              </a:ext>
            </a:extLst>
          </p:cNvPr>
          <p:cNvSpPr>
            <a:spLocks noGrp="1"/>
          </p:cNvSpPr>
          <p:nvPr>
            <p:ph type="title"/>
          </p:nvPr>
        </p:nvSpPr>
        <p:spPr>
          <a:xfrm>
            <a:off x="174172" y="384174"/>
            <a:ext cx="12192000" cy="1325563"/>
          </a:xfrm>
        </p:spPr>
        <p:txBody>
          <a:bodyPr/>
          <a:lstStyle/>
          <a:p>
            <a:pPr algn="l" rtl="0"/>
            <a:r>
              <a:rPr lang="en-US" dirty="0">
                <a:solidFill>
                  <a:schemeClr val="tx1"/>
                </a:solidFill>
                <a:latin typeface="Trade Gothic Inline" panose="020B0504030203020204" pitchFamily="34" charset="0"/>
              </a:rPr>
              <a:t>Price estimate per liter of preparation</a:t>
            </a:r>
            <a:endParaRPr lang="he-IL" dirty="0">
              <a:solidFill>
                <a:schemeClr val="tx1"/>
              </a:solidFill>
              <a:latin typeface="Trade Gothic Inline" panose="020B0504030203020204" pitchFamily="34" charset="0"/>
            </a:endParaRPr>
          </a:p>
        </p:txBody>
      </p:sp>
      <p:pic>
        <p:nvPicPr>
          <p:cNvPr id="13" name="תמונה 12">
            <a:extLst>
              <a:ext uri="{FF2B5EF4-FFF2-40B4-BE49-F238E27FC236}">
                <a16:creationId xmlns:a16="http://schemas.microsoft.com/office/drawing/2014/main" id="{283EEF38-86A4-D426-0806-BAC043FA4790}"/>
              </a:ext>
            </a:extLst>
          </p:cNvPr>
          <p:cNvPicPr>
            <a:picLocks noChangeAspect="1"/>
          </p:cNvPicPr>
          <p:nvPr/>
        </p:nvPicPr>
        <p:blipFill rotWithShape="1">
          <a:blip r:embed="rId4"/>
          <a:srcRect r="29796"/>
          <a:stretch/>
        </p:blipFill>
        <p:spPr>
          <a:xfrm>
            <a:off x="1108340" y="1421381"/>
            <a:ext cx="10323663" cy="2688454"/>
          </a:xfrm>
          <a:prstGeom prst="rect">
            <a:avLst/>
          </a:prstGeom>
        </p:spPr>
      </p:pic>
      <p:sp>
        <p:nvSpPr>
          <p:cNvPr id="14" name="תיבת טקסט 13">
            <a:extLst>
              <a:ext uri="{FF2B5EF4-FFF2-40B4-BE49-F238E27FC236}">
                <a16:creationId xmlns:a16="http://schemas.microsoft.com/office/drawing/2014/main" id="{21B86367-039C-E6F0-C8C3-335C399C8AEA}"/>
              </a:ext>
            </a:extLst>
          </p:cNvPr>
          <p:cNvSpPr txBox="1"/>
          <p:nvPr/>
        </p:nvSpPr>
        <p:spPr>
          <a:xfrm>
            <a:off x="1663511" y="4409992"/>
            <a:ext cx="8179894" cy="1938992"/>
          </a:xfrm>
          <a:prstGeom prst="rect">
            <a:avLst/>
          </a:prstGeom>
          <a:noFill/>
        </p:spPr>
        <p:txBody>
          <a:bodyPr wrap="square">
            <a:spAutoFit/>
          </a:bodyPr>
          <a:lstStyle/>
          <a:p>
            <a:pPr algn="l" rtl="0"/>
            <a:r>
              <a:rPr lang="en-US" sz="2000" dirty="0">
                <a:latin typeface="inherit"/>
              </a:rPr>
              <a:t>Estimated cost of raw materials only, without packaging, without production, label, etc., was: $ 2.77 per liter.</a:t>
            </a:r>
          </a:p>
          <a:p>
            <a:pPr algn="l" rtl="0"/>
            <a:r>
              <a:rPr lang="en-US" sz="2000" dirty="0">
                <a:latin typeface="inherit"/>
              </a:rPr>
              <a:t>Price estimate of raw materials by: https://www.made-in-china.com/</a:t>
            </a:r>
          </a:p>
          <a:p>
            <a:pPr algn="l" rtl="0"/>
            <a:endParaRPr lang="en-US" sz="2000" dirty="0">
              <a:latin typeface="inherit"/>
            </a:endParaRPr>
          </a:p>
          <a:p>
            <a:pPr algn="l" rtl="0"/>
            <a:r>
              <a:rPr lang="en-US" sz="2000" dirty="0">
                <a:latin typeface="inherit"/>
              </a:rPr>
              <a:t>Estimated approximation of the ceiling Price cost includes: $ 5-6 per liter Preparation ready for marketing.</a:t>
            </a:r>
            <a:endParaRPr lang="he-IL" sz="2000" dirty="0">
              <a:latin typeface="inherit"/>
            </a:endParaRPr>
          </a:p>
        </p:txBody>
      </p:sp>
    </p:spTree>
    <p:extLst>
      <p:ext uri="{BB962C8B-B14F-4D97-AF65-F5344CB8AC3E}">
        <p14:creationId xmlns:p14="http://schemas.microsoft.com/office/powerpoint/2010/main" val="238546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Chart 10">
            <a:extLst>
              <a:ext uri="{FF2B5EF4-FFF2-40B4-BE49-F238E27FC236}">
                <a16:creationId xmlns:a16="http://schemas.microsoft.com/office/drawing/2014/main" id="{1F1708C3-1DE3-59D7-F57B-E604B015F2CD}"/>
              </a:ext>
            </a:extLst>
          </p:cNvPr>
          <p:cNvGraphicFramePr>
            <a:graphicFrameLocks/>
          </p:cNvGraphicFramePr>
          <p:nvPr>
            <p:extLst>
              <p:ext uri="{D42A27DB-BD31-4B8C-83A1-F6EECF244321}">
                <p14:modId xmlns:p14="http://schemas.microsoft.com/office/powerpoint/2010/main" val="524122523"/>
              </p:ext>
            </p:extLst>
          </p:nvPr>
        </p:nvGraphicFramePr>
        <p:xfrm>
          <a:off x="3666355" y="1750899"/>
          <a:ext cx="8373245" cy="4474975"/>
        </p:xfrm>
        <a:graphic>
          <a:graphicData uri="http://schemas.openxmlformats.org/drawingml/2006/chart">
            <c:chart xmlns:c="http://schemas.openxmlformats.org/drawingml/2006/chart" xmlns:r="http://schemas.openxmlformats.org/officeDocument/2006/relationships" r:id="rId4"/>
          </a:graphicData>
        </a:graphic>
      </p:graphicFrame>
      <p:sp>
        <p:nvSpPr>
          <p:cNvPr id="13" name="כותרת 1">
            <a:extLst>
              <a:ext uri="{FF2B5EF4-FFF2-40B4-BE49-F238E27FC236}">
                <a16:creationId xmlns:a16="http://schemas.microsoft.com/office/drawing/2014/main" id="{0DA14A04-5F03-7E06-1126-957852CA555A}"/>
              </a:ext>
            </a:extLst>
          </p:cNvPr>
          <p:cNvSpPr>
            <a:spLocks noGrp="1"/>
          </p:cNvSpPr>
          <p:nvPr>
            <p:ph type="title"/>
          </p:nvPr>
        </p:nvSpPr>
        <p:spPr>
          <a:xfrm>
            <a:off x="-435429" y="381143"/>
            <a:ext cx="12866914" cy="737627"/>
          </a:xfrm>
        </p:spPr>
        <p:txBody>
          <a:bodyPr>
            <a:normAutofit/>
          </a:bodyPr>
          <a:lstStyle/>
          <a:p>
            <a:pPr algn="ctr"/>
            <a:r>
              <a:rPr lang="en-US" sz="3600" dirty="0">
                <a:solidFill>
                  <a:schemeClr val="tx1"/>
                </a:solidFill>
                <a:latin typeface="Trade Gothic Inline" panose="020B0504030203020204" pitchFamily="34" charset="0"/>
              </a:rPr>
              <a:t>Field trial results for efficacy</a:t>
            </a:r>
          </a:p>
        </p:txBody>
      </p:sp>
      <p:sp>
        <p:nvSpPr>
          <p:cNvPr id="15" name="תיבת טקסט 14">
            <a:extLst>
              <a:ext uri="{FF2B5EF4-FFF2-40B4-BE49-F238E27FC236}">
                <a16:creationId xmlns:a16="http://schemas.microsoft.com/office/drawing/2014/main" id="{A322CBE5-FAA6-7C5C-6DB2-8ABE93AB9E57}"/>
              </a:ext>
            </a:extLst>
          </p:cNvPr>
          <p:cNvSpPr txBox="1"/>
          <p:nvPr/>
        </p:nvSpPr>
        <p:spPr>
          <a:xfrm>
            <a:off x="432708" y="1902608"/>
            <a:ext cx="2800940" cy="3785652"/>
          </a:xfrm>
          <a:prstGeom prst="rect">
            <a:avLst/>
          </a:prstGeom>
          <a:noFill/>
        </p:spPr>
        <p:txBody>
          <a:bodyPr wrap="square">
            <a:spAutoFit/>
          </a:bodyPr>
          <a:lstStyle/>
          <a:p>
            <a:pPr algn="l"/>
            <a:r>
              <a:rPr lang="en-US" sz="2400" dirty="0">
                <a:latin typeface="inherit"/>
              </a:rPr>
              <a:t>Efficacy test results of the pesticide Eco 136, diluted: 0.25%, 0.5%.</a:t>
            </a:r>
          </a:p>
          <a:p>
            <a:pPr algn="l"/>
            <a:r>
              <a:rPr lang="en-US" sz="2400" dirty="0">
                <a:latin typeface="inherit"/>
              </a:rPr>
              <a:t>Even without statistical analysis the preparation is significantly effective at a concentration of 0.25%.</a:t>
            </a:r>
            <a:endParaRPr lang="he-IL" sz="2400" dirty="0">
              <a:latin typeface="inherit"/>
            </a:endParaRPr>
          </a:p>
        </p:txBody>
      </p:sp>
    </p:spTree>
    <p:extLst>
      <p:ext uri="{BB962C8B-B14F-4D97-AF65-F5344CB8AC3E}">
        <p14:creationId xmlns:p14="http://schemas.microsoft.com/office/powerpoint/2010/main" val="365633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כותרת 1">
            <a:extLst>
              <a:ext uri="{FF2B5EF4-FFF2-40B4-BE49-F238E27FC236}">
                <a16:creationId xmlns:a16="http://schemas.microsoft.com/office/drawing/2014/main" id="{0DA14A04-5F03-7E06-1126-957852CA555A}"/>
              </a:ext>
            </a:extLst>
          </p:cNvPr>
          <p:cNvSpPr>
            <a:spLocks noGrp="1"/>
          </p:cNvSpPr>
          <p:nvPr>
            <p:ph type="title"/>
          </p:nvPr>
        </p:nvSpPr>
        <p:spPr>
          <a:xfrm>
            <a:off x="-435429" y="381143"/>
            <a:ext cx="12866914" cy="737627"/>
          </a:xfrm>
        </p:spPr>
        <p:txBody>
          <a:bodyPr>
            <a:normAutofit/>
          </a:bodyPr>
          <a:lstStyle/>
          <a:p>
            <a:pPr algn="ctr"/>
            <a:r>
              <a:rPr lang="en-US" sz="3600" dirty="0">
                <a:solidFill>
                  <a:schemeClr val="tx1"/>
                </a:solidFill>
                <a:latin typeface="Trade Gothic Inline" panose="020B0504030203020204" pitchFamily="34" charset="0"/>
              </a:rPr>
              <a:t>Field trial results for efficacy</a:t>
            </a:r>
          </a:p>
        </p:txBody>
      </p:sp>
      <p:sp>
        <p:nvSpPr>
          <p:cNvPr id="15" name="תיבת טקסט 14">
            <a:extLst>
              <a:ext uri="{FF2B5EF4-FFF2-40B4-BE49-F238E27FC236}">
                <a16:creationId xmlns:a16="http://schemas.microsoft.com/office/drawing/2014/main" id="{A322CBE5-FAA6-7C5C-6DB2-8ABE93AB9E57}"/>
              </a:ext>
            </a:extLst>
          </p:cNvPr>
          <p:cNvSpPr txBox="1"/>
          <p:nvPr/>
        </p:nvSpPr>
        <p:spPr>
          <a:xfrm>
            <a:off x="312964" y="1883895"/>
            <a:ext cx="3124331" cy="3416320"/>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inherit"/>
                <a:ea typeface="+mn-ea"/>
                <a:cs typeface="+mn-cs"/>
              </a:rPr>
              <a:t>Efficacy test results of the material Eco 136, diluted: 0.05%, 0.1%</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inherit"/>
                <a:ea typeface="+mn-ea"/>
                <a:cs typeface="+mn-cs"/>
              </a:rPr>
              <a:t>The decrease in efficiency in the low concentration indicates an efficiency range around a concentration of 0.1%</a:t>
            </a:r>
            <a:endParaRPr kumimoji="0" lang="he-IL" sz="2400" b="0" i="0" u="none" strike="noStrike" kern="1200" cap="none" spc="0" normalizeH="0" baseline="0" noProof="0" dirty="0">
              <a:ln>
                <a:noFill/>
              </a:ln>
              <a:solidFill>
                <a:prstClr val="black"/>
              </a:solidFill>
              <a:effectLst/>
              <a:uLnTx/>
              <a:uFillTx/>
              <a:latin typeface="inherit"/>
              <a:ea typeface="+mn-ea"/>
              <a:cs typeface="Aharoni" panose="02010803020104030203" pitchFamily="2" charset="-79"/>
            </a:endParaRPr>
          </a:p>
        </p:txBody>
      </p:sp>
      <p:graphicFrame>
        <p:nvGraphicFramePr>
          <p:cNvPr id="8" name="Chart 9">
            <a:extLst>
              <a:ext uri="{FF2B5EF4-FFF2-40B4-BE49-F238E27FC236}">
                <a16:creationId xmlns:a16="http://schemas.microsoft.com/office/drawing/2014/main" id="{39E68924-ECE9-B1A0-0FBF-65CA96255BB6}"/>
              </a:ext>
            </a:extLst>
          </p:cNvPr>
          <p:cNvGraphicFramePr>
            <a:graphicFrameLocks/>
          </p:cNvGraphicFramePr>
          <p:nvPr>
            <p:extLst>
              <p:ext uri="{D42A27DB-BD31-4B8C-83A1-F6EECF244321}">
                <p14:modId xmlns:p14="http://schemas.microsoft.com/office/powerpoint/2010/main" val="2391090567"/>
              </p:ext>
            </p:extLst>
          </p:nvPr>
        </p:nvGraphicFramePr>
        <p:xfrm>
          <a:off x="3557039" y="1344142"/>
          <a:ext cx="8202253" cy="48817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2837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כותרת 1">
            <a:extLst>
              <a:ext uri="{FF2B5EF4-FFF2-40B4-BE49-F238E27FC236}">
                <a16:creationId xmlns:a16="http://schemas.microsoft.com/office/drawing/2014/main" id="{153D3181-F20F-A013-CA9B-8AB357A0D9CF}"/>
              </a:ext>
            </a:extLst>
          </p:cNvPr>
          <p:cNvSpPr>
            <a:spLocks noGrp="1"/>
          </p:cNvSpPr>
          <p:nvPr>
            <p:ph type="title"/>
          </p:nvPr>
        </p:nvSpPr>
        <p:spPr>
          <a:xfrm>
            <a:off x="0" y="313308"/>
            <a:ext cx="12192000" cy="1325563"/>
          </a:xfrm>
        </p:spPr>
        <p:txBody>
          <a:bodyPr>
            <a:normAutofit/>
          </a:bodyPr>
          <a:lstStyle/>
          <a:p>
            <a:pPr algn="ctr"/>
            <a:r>
              <a:rPr lang="en-US" sz="3200" dirty="0">
                <a:solidFill>
                  <a:schemeClr val="tx1"/>
                </a:solidFill>
                <a:latin typeface="Trade Gothic Inline" panose="020B0504030203020204" pitchFamily="34" charset="0"/>
              </a:rPr>
              <a:t>Summary</a:t>
            </a:r>
            <a:endParaRPr lang="he-IL" sz="3200" dirty="0">
              <a:solidFill>
                <a:schemeClr val="tx1"/>
              </a:solidFill>
              <a:latin typeface="Trade Gothic Inline" panose="020B0504030203020204" pitchFamily="34" charset="0"/>
            </a:endParaRPr>
          </a:p>
        </p:txBody>
      </p:sp>
      <p:sp>
        <p:nvSpPr>
          <p:cNvPr id="6" name="מציין מיקום תוכן 6">
            <a:extLst>
              <a:ext uri="{FF2B5EF4-FFF2-40B4-BE49-F238E27FC236}">
                <a16:creationId xmlns:a16="http://schemas.microsoft.com/office/drawing/2014/main" id="{CDEF3A1A-3EE3-B6FD-945A-78B8850605EC}"/>
              </a:ext>
            </a:extLst>
          </p:cNvPr>
          <p:cNvSpPr txBox="1">
            <a:spLocks/>
          </p:cNvSpPr>
          <p:nvPr/>
        </p:nvSpPr>
        <p:spPr>
          <a:xfrm>
            <a:off x="566530" y="1151920"/>
            <a:ext cx="11058939" cy="5392772"/>
          </a:xfrm>
          <a:prstGeom prst="rect">
            <a:avLst/>
          </a:prstGeom>
        </p:spPr>
        <p:txBody>
          <a:bodyPr>
            <a:normAutofit fontScale="92500"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latin typeface="inherit"/>
              </a:rPr>
              <a:t>Eco-136 showed good extermination efficacy at concentrations around 0.1%, in a field trial against aphids.</a:t>
            </a:r>
          </a:p>
          <a:p>
            <a:pPr algn="l" rtl="0"/>
            <a:r>
              <a:rPr lang="en-US" dirty="0">
                <a:latin typeface="inherit"/>
              </a:rPr>
              <a:t>This is a technology that has not been used until now for agricultural pesticides against pests in field crops, so there is an advantage over other methods that use pesticides, due to the high probability of developing cross-resistance of pests to preparations unlike eco-preparation.</a:t>
            </a:r>
          </a:p>
          <a:p>
            <a:pPr algn="l" rtl="0"/>
            <a:r>
              <a:rPr lang="en-US" dirty="0">
                <a:latin typeface="inherit"/>
              </a:rPr>
              <a:t>Good likelihood of effective IP protection that will allow entry barriers of competing companies.</a:t>
            </a:r>
          </a:p>
          <a:p>
            <a:pPr algn="l" rtl="0"/>
            <a:r>
              <a:rPr lang="en-US" dirty="0">
                <a:latin typeface="inherit"/>
              </a:rPr>
              <a:t> This is an initial prototype that can be further improved / optimized until a decision is made on a finished product.</a:t>
            </a:r>
          </a:p>
          <a:p>
            <a:pPr algn="l" rtl="0"/>
            <a:r>
              <a:rPr lang="en-US" dirty="0">
                <a:latin typeface="inherit"/>
              </a:rPr>
              <a:t>Low cost of raw materials and cheap and simple production process (mix and heat).</a:t>
            </a:r>
          </a:p>
          <a:p>
            <a:pPr algn="l" rtl="0"/>
            <a:r>
              <a:rPr lang="en-US" dirty="0">
                <a:latin typeface="inherit"/>
              </a:rPr>
              <a:t>Future technology for the formulation of a variety of preparations, with low toxicity, without residues of pesticides, cheap and effective.</a:t>
            </a:r>
          </a:p>
        </p:txBody>
      </p:sp>
    </p:spTree>
    <p:extLst>
      <p:ext uri="{BB962C8B-B14F-4D97-AF65-F5344CB8AC3E}">
        <p14:creationId xmlns:p14="http://schemas.microsoft.com/office/powerpoint/2010/main" val="180897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מציין מיקום תוכן 3">
            <a:extLst>
              <a:ext uri="{FF2B5EF4-FFF2-40B4-BE49-F238E27FC236}">
                <a16:creationId xmlns:a16="http://schemas.microsoft.com/office/drawing/2014/main" id="{043F66C8-76DF-48FD-98C7-E0A34ECC70F0}"/>
              </a:ext>
            </a:extLst>
          </p:cNvPr>
          <p:cNvSpPr txBox="1">
            <a:spLocks/>
          </p:cNvSpPr>
          <p:nvPr/>
        </p:nvSpPr>
        <p:spPr>
          <a:xfrm>
            <a:off x="1551463" y="1706706"/>
            <a:ext cx="8893130" cy="4351338"/>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800" b="0" i="0" u="none" strike="noStrike" kern="1200" cap="none" spc="0" normalizeH="0" baseline="0" noProof="0" dirty="0">
              <a:ln>
                <a:noFill/>
              </a:ln>
              <a:solidFill>
                <a:prstClr val="black"/>
              </a:solidFill>
              <a:effectLst/>
              <a:uLnTx/>
              <a:uFillTx/>
              <a:latin typeface="inherit"/>
              <a:ea typeface="+mn-ea"/>
              <a:cs typeface="Aharoni" panose="02010803020104030203" pitchFamily="2" charset="-79"/>
            </a:endParaRPr>
          </a:p>
        </p:txBody>
      </p:sp>
      <p:sp>
        <p:nvSpPr>
          <p:cNvPr id="7" name="כותרת 1">
            <a:extLst>
              <a:ext uri="{FF2B5EF4-FFF2-40B4-BE49-F238E27FC236}">
                <a16:creationId xmlns:a16="http://schemas.microsoft.com/office/drawing/2014/main" id="{4EC7B7AB-DB50-A215-1837-6EC754632462}"/>
              </a:ext>
            </a:extLst>
          </p:cNvPr>
          <p:cNvSpPr>
            <a:spLocks noGrp="1"/>
          </p:cNvSpPr>
          <p:nvPr>
            <p:ph type="title"/>
          </p:nvPr>
        </p:nvSpPr>
        <p:spPr>
          <a:xfrm>
            <a:off x="558017" y="326715"/>
            <a:ext cx="10880022" cy="718314"/>
          </a:xfrm>
        </p:spPr>
        <p:txBody>
          <a:bodyPr>
            <a:normAutofit/>
          </a:bodyPr>
          <a:lstStyle/>
          <a:p>
            <a:pPr algn="ctr"/>
            <a:r>
              <a:rPr lang="en-US" sz="3600" dirty="0">
                <a:solidFill>
                  <a:schemeClr val="tx1"/>
                </a:solidFill>
                <a:latin typeface="Trade Gothic Inline" panose="020B0504030203020204" pitchFamily="34" charset="0"/>
              </a:rPr>
              <a:t>Business Proposal</a:t>
            </a:r>
            <a:endParaRPr lang="he-IL" sz="3600" dirty="0">
              <a:solidFill>
                <a:schemeClr val="tx1"/>
              </a:solidFill>
              <a:latin typeface="Trade Gothic Inline" panose="020B0504030203020204" pitchFamily="34" charset="0"/>
            </a:endParaRPr>
          </a:p>
        </p:txBody>
      </p:sp>
      <p:sp>
        <p:nvSpPr>
          <p:cNvPr id="8" name="תיבת טקסט 7">
            <a:extLst>
              <a:ext uri="{FF2B5EF4-FFF2-40B4-BE49-F238E27FC236}">
                <a16:creationId xmlns:a16="http://schemas.microsoft.com/office/drawing/2014/main" id="{755DF0DA-B50F-B2AC-A6BC-2F6F41BF0A95}"/>
              </a:ext>
            </a:extLst>
          </p:cNvPr>
          <p:cNvSpPr txBox="1"/>
          <p:nvPr/>
        </p:nvSpPr>
        <p:spPr>
          <a:xfrm>
            <a:off x="1205716" y="1580892"/>
            <a:ext cx="9584623" cy="4031873"/>
          </a:xfrm>
          <a:prstGeom prst="rect">
            <a:avLst/>
          </a:prstGeom>
          <a:noFill/>
        </p:spPr>
        <p:txBody>
          <a:bodyPr wrap="square">
            <a:spAutoFit/>
          </a:bodyPr>
          <a:lstStyle/>
          <a:p>
            <a:pPr algn="l" rtl="0"/>
            <a:r>
              <a:rPr lang="en-US" sz="3200" dirty="0">
                <a:latin typeface="inherit"/>
              </a:rPr>
              <a:t>The proposal is intended for the purpose of Licensing and marketing of a pesticide.</a:t>
            </a:r>
          </a:p>
          <a:p>
            <a:pPr algn="l" rtl="0"/>
            <a:endParaRPr lang="en-US" sz="3200" dirty="0">
              <a:latin typeface="inherit"/>
            </a:endParaRPr>
          </a:p>
          <a:p>
            <a:pPr algn="l" rtl="0"/>
            <a:r>
              <a:rPr lang="en-US" sz="3200" dirty="0">
                <a:latin typeface="inherit"/>
              </a:rPr>
              <a:t>In order to provide the world with an effective and non-toxic pesticide, we are willing to give 30% of the total ownership of the company for investment of 1.6 million US$.</a:t>
            </a:r>
          </a:p>
          <a:p>
            <a:pPr algn="l" rtl="0"/>
            <a:endParaRPr lang="he-IL" sz="3200" dirty="0">
              <a:latin typeface="inherit"/>
            </a:endParaRPr>
          </a:p>
        </p:txBody>
      </p:sp>
    </p:spTree>
    <p:extLst>
      <p:ext uri="{BB962C8B-B14F-4D97-AF65-F5344CB8AC3E}">
        <p14:creationId xmlns:p14="http://schemas.microsoft.com/office/powerpoint/2010/main" val="80555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כותרת 1">
            <a:extLst>
              <a:ext uri="{FF2B5EF4-FFF2-40B4-BE49-F238E27FC236}">
                <a16:creationId xmlns:a16="http://schemas.microsoft.com/office/drawing/2014/main" id="{EC77CA05-5E9E-3433-09E3-AD6C2A168DF9}"/>
              </a:ext>
            </a:extLst>
          </p:cNvPr>
          <p:cNvSpPr>
            <a:spLocks noGrp="1"/>
          </p:cNvSpPr>
          <p:nvPr>
            <p:ph type="title"/>
          </p:nvPr>
        </p:nvSpPr>
        <p:spPr>
          <a:xfrm>
            <a:off x="0" y="169862"/>
            <a:ext cx="12192000" cy="1325563"/>
          </a:xfrm>
        </p:spPr>
        <p:txBody>
          <a:bodyPr/>
          <a:lstStyle/>
          <a:p>
            <a:pPr algn="ctr" rtl="0"/>
            <a:r>
              <a:rPr lang="en-US" dirty="0">
                <a:solidFill>
                  <a:schemeClr val="tx1"/>
                </a:solidFill>
                <a:latin typeface="Trade Gothic Inline" panose="020B0504030203020204" pitchFamily="34" charset="0"/>
              </a:rPr>
              <a:t>Procedure and costs</a:t>
            </a:r>
            <a:endParaRPr lang="he-IL" dirty="0">
              <a:solidFill>
                <a:schemeClr val="tx1"/>
              </a:solidFill>
              <a:latin typeface="Trade Gothic Inline" panose="020B0504030203020204" pitchFamily="34" charset="0"/>
            </a:endParaRPr>
          </a:p>
        </p:txBody>
      </p:sp>
      <p:graphicFrame>
        <p:nvGraphicFramePr>
          <p:cNvPr id="8" name="טבלה 3">
            <a:extLst>
              <a:ext uri="{FF2B5EF4-FFF2-40B4-BE49-F238E27FC236}">
                <a16:creationId xmlns:a16="http://schemas.microsoft.com/office/drawing/2014/main" id="{ED826F09-627F-E113-22E9-FD85CB8B6BE8}"/>
              </a:ext>
            </a:extLst>
          </p:cNvPr>
          <p:cNvGraphicFramePr>
            <a:graphicFrameLocks noGrp="1"/>
          </p:cNvGraphicFramePr>
          <p:nvPr>
            <p:extLst>
              <p:ext uri="{D42A27DB-BD31-4B8C-83A1-F6EECF244321}">
                <p14:modId xmlns:p14="http://schemas.microsoft.com/office/powerpoint/2010/main" val="3569286176"/>
              </p:ext>
            </p:extLst>
          </p:nvPr>
        </p:nvGraphicFramePr>
        <p:xfrm>
          <a:off x="522514" y="975360"/>
          <a:ext cx="10689771" cy="5882640"/>
        </p:xfrm>
        <a:graphic>
          <a:graphicData uri="http://schemas.openxmlformats.org/drawingml/2006/table">
            <a:tbl>
              <a:tblPr rtl="1" firstRow="1" bandRow="1">
                <a:tableStyleId>{5C22544A-7EE6-4342-B048-85BDC9FD1C3A}</a:tableStyleId>
              </a:tblPr>
              <a:tblGrid>
                <a:gridCol w="1751167">
                  <a:extLst>
                    <a:ext uri="{9D8B030D-6E8A-4147-A177-3AD203B41FA5}">
                      <a16:colId xmlns:a16="http://schemas.microsoft.com/office/drawing/2014/main" val="1717944864"/>
                    </a:ext>
                  </a:extLst>
                </a:gridCol>
                <a:gridCol w="1568399">
                  <a:extLst>
                    <a:ext uri="{9D8B030D-6E8A-4147-A177-3AD203B41FA5}">
                      <a16:colId xmlns:a16="http://schemas.microsoft.com/office/drawing/2014/main" val="3653537978"/>
                    </a:ext>
                  </a:extLst>
                </a:gridCol>
                <a:gridCol w="7370205">
                  <a:extLst>
                    <a:ext uri="{9D8B030D-6E8A-4147-A177-3AD203B41FA5}">
                      <a16:colId xmlns:a16="http://schemas.microsoft.com/office/drawing/2014/main" val="636086669"/>
                    </a:ext>
                  </a:extLst>
                </a:gridCol>
              </a:tblGrid>
              <a:tr h="176106">
                <a:tc>
                  <a:txBody>
                    <a:bodyPr/>
                    <a:lstStyle/>
                    <a:p>
                      <a:pPr algn="l" rtl="0"/>
                      <a:r>
                        <a:rPr lang="en-US" sz="2000" b="1" dirty="0">
                          <a:latin typeface="Abadi" panose="020B0604020202020204" pitchFamily="34" charset="0"/>
                        </a:rPr>
                        <a:t>Cost</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Duration</a:t>
                      </a:r>
                    </a:p>
                    <a:p>
                      <a:pPr algn="l" rtl="0"/>
                      <a:r>
                        <a:rPr lang="en-US" sz="2000" b="1" dirty="0">
                          <a:latin typeface="Abadi" panose="020B0604020202020204" pitchFamily="34" charset="0"/>
                        </a:rPr>
                        <a:t>Month</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Stage</a:t>
                      </a:r>
                      <a:endParaRPr lang="he-IL" sz="2000" b="1" dirty="0">
                        <a:latin typeface="Abadi" panose="020B0604020202020204" pitchFamily="34" charset="0"/>
                      </a:endParaRPr>
                    </a:p>
                  </a:txBody>
                  <a:tcPr/>
                </a:tc>
                <a:extLst>
                  <a:ext uri="{0D108BD9-81ED-4DB2-BD59-A6C34878D82A}">
                    <a16:rowId xmlns:a16="http://schemas.microsoft.com/office/drawing/2014/main" val="785432617"/>
                  </a:ext>
                </a:extLst>
              </a:tr>
              <a:tr h="370840">
                <a:tc rowSpan="9">
                  <a:txBody>
                    <a:bodyPr/>
                    <a:lstStyle/>
                    <a:p>
                      <a:pPr algn="l" rtl="0"/>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3</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Purchase of raw materials and equipment</a:t>
                      </a:r>
                      <a:endParaRPr lang="he-IL" sz="2000" b="1" dirty="0">
                        <a:latin typeface="Abadi" panose="020B0604020202020204" pitchFamily="34" charset="0"/>
                      </a:endParaRPr>
                    </a:p>
                  </a:txBody>
                  <a:tcPr/>
                </a:tc>
                <a:extLst>
                  <a:ext uri="{0D108BD9-81ED-4DB2-BD59-A6C34878D82A}">
                    <a16:rowId xmlns:a16="http://schemas.microsoft.com/office/drawing/2014/main" val="880257256"/>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5</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​Formulation and stoichiometric planning </a:t>
                      </a:r>
                      <a:endParaRPr lang="he-IL" sz="2000" b="1" dirty="0">
                        <a:latin typeface="Abadi" panose="020B0604020202020204" pitchFamily="34" charset="0"/>
                      </a:endParaRPr>
                    </a:p>
                  </a:txBody>
                  <a:tcPr/>
                </a:tc>
                <a:extLst>
                  <a:ext uri="{0D108BD9-81ED-4DB2-BD59-A6C34878D82A}">
                    <a16:rowId xmlns:a16="http://schemas.microsoft.com/office/drawing/2014/main" val="1305201694"/>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6</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Development of a production process in the laboratory</a:t>
                      </a:r>
                    </a:p>
                    <a:p>
                      <a:pPr algn="l" rtl="0"/>
                      <a:endParaRPr lang="he-IL" sz="2000" b="1" dirty="0">
                        <a:latin typeface="Abadi" panose="020B0604020202020204" pitchFamily="34" charset="0"/>
                      </a:endParaRPr>
                    </a:p>
                  </a:txBody>
                  <a:tcPr/>
                </a:tc>
                <a:extLst>
                  <a:ext uri="{0D108BD9-81ED-4DB2-BD59-A6C34878D82A}">
                    <a16:rowId xmlns:a16="http://schemas.microsoft.com/office/drawing/2014/main" val="860571361"/>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7</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Performing tests: A. In vitro efficiency B. Toxicology survey C. Stability.</a:t>
                      </a:r>
                    </a:p>
                    <a:p>
                      <a:pPr algn="l" rtl="0"/>
                      <a:endParaRPr lang="he-IL" sz="2000" b="1" dirty="0">
                        <a:latin typeface="Abadi" panose="020B0604020202020204" pitchFamily="34" charset="0"/>
                      </a:endParaRPr>
                    </a:p>
                  </a:txBody>
                  <a:tcPr/>
                </a:tc>
                <a:extLst>
                  <a:ext uri="{0D108BD9-81ED-4DB2-BD59-A6C34878D82A}">
                    <a16:rowId xmlns:a16="http://schemas.microsoft.com/office/drawing/2014/main" val="2396745686"/>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6</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Development of an industrial production process​</a:t>
                      </a:r>
                    </a:p>
                    <a:p>
                      <a:pPr algn="l" rtl="0"/>
                      <a:endParaRPr lang="he-IL" sz="2000" b="1" dirty="0">
                        <a:latin typeface="Abadi" panose="020B0604020202020204" pitchFamily="34" charset="0"/>
                      </a:endParaRPr>
                    </a:p>
                  </a:txBody>
                  <a:tcPr/>
                </a:tc>
                <a:extLst>
                  <a:ext uri="{0D108BD9-81ED-4DB2-BD59-A6C34878D82A}">
                    <a16:rowId xmlns:a16="http://schemas.microsoft.com/office/drawing/2014/main" val="150097721"/>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5</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​Entering the registration process, writing and filing.</a:t>
                      </a:r>
                      <a:endParaRPr lang="he-IL" sz="2000" b="1" dirty="0">
                        <a:latin typeface="Abadi" panose="020B0604020202020204" pitchFamily="34" charset="0"/>
                      </a:endParaRPr>
                    </a:p>
                  </a:txBody>
                  <a:tcPr/>
                </a:tc>
                <a:extLst>
                  <a:ext uri="{0D108BD9-81ED-4DB2-BD59-A6C34878D82A}">
                    <a16:rowId xmlns:a16="http://schemas.microsoft.com/office/drawing/2014/main" val="53266559"/>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5</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Conducting field trails</a:t>
                      </a:r>
                      <a:endParaRPr lang="he-IL" sz="2000" b="1" dirty="0">
                        <a:latin typeface="Abadi" panose="020B0604020202020204" pitchFamily="34" charset="0"/>
                      </a:endParaRPr>
                    </a:p>
                  </a:txBody>
                  <a:tcPr/>
                </a:tc>
                <a:extLst>
                  <a:ext uri="{0D108BD9-81ED-4DB2-BD59-A6C34878D82A}">
                    <a16:rowId xmlns:a16="http://schemas.microsoft.com/office/drawing/2014/main" val="4027846349"/>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5</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Getting sales permit and entering marketing stage</a:t>
                      </a:r>
                      <a:endParaRPr lang="he-IL" sz="2000" b="1" dirty="0">
                        <a:latin typeface="Abadi" panose="020B0604020202020204" pitchFamily="34" charset="0"/>
                      </a:endParaRPr>
                    </a:p>
                  </a:txBody>
                  <a:tcPr/>
                </a:tc>
                <a:extLst>
                  <a:ext uri="{0D108BD9-81ED-4DB2-BD59-A6C34878D82A}">
                    <a16:rowId xmlns:a16="http://schemas.microsoft.com/office/drawing/2014/main" val="1737574917"/>
                  </a:ext>
                </a:extLst>
              </a:tr>
              <a:tr h="370840">
                <a:tc vMerge="1">
                  <a:txBody>
                    <a:bodyPr/>
                    <a:lstStyle/>
                    <a:p>
                      <a:pPr algn="l" rtl="0"/>
                      <a:endParaRPr lang="he-IL" sz="2000" dirty="0"/>
                    </a:p>
                  </a:txBody>
                  <a:tcPr/>
                </a:tc>
                <a:tc>
                  <a:txBody>
                    <a:bodyPr/>
                    <a:lstStyle/>
                    <a:p>
                      <a:pPr algn="l" rtl="0"/>
                      <a:r>
                        <a:rPr lang="en-US" sz="2000" b="1" dirty="0">
                          <a:latin typeface="Abadi" panose="020B0604020202020204" pitchFamily="34" charset="0"/>
                        </a:rPr>
                        <a:t>6</a:t>
                      </a:r>
                      <a:endParaRPr lang="he-IL" sz="2000" b="1" dirty="0">
                        <a:latin typeface="Abadi" panose="020B0604020202020204" pitchFamily="34" charset="0"/>
                      </a:endParaRPr>
                    </a:p>
                  </a:txBody>
                  <a:tcPr/>
                </a:tc>
                <a:tc>
                  <a:txBody>
                    <a:bodyPr/>
                    <a:lstStyle/>
                    <a:p>
                      <a:pPr algn="l" rtl="0"/>
                      <a:r>
                        <a:rPr lang="en-US" sz="2000" b="1" dirty="0">
                          <a:latin typeface="Abadi" panose="020B0604020202020204" pitchFamily="34" charset="0"/>
                        </a:rPr>
                        <a:t>marketing</a:t>
                      </a:r>
                      <a:endParaRPr lang="he-IL" sz="2000" b="1" dirty="0">
                        <a:latin typeface="Abadi" panose="020B0604020202020204" pitchFamily="34" charset="0"/>
                      </a:endParaRPr>
                    </a:p>
                  </a:txBody>
                  <a:tcPr/>
                </a:tc>
                <a:extLst>
                  <a:ext uri="{0D108BD9-81ED-4DB2-BD59-A6C34878D82A}">
                    <a16:rowId xmlns:a16="http://schemas.microsoft.com/office/drawing/2014/main" val="2150026378"/>
                  </a:ext>
                </a:extLst>
              </a:tr>
              <a:tr h="370840">
                <a:tc>
                  <a:txBody>
                    <a:bodyPr/>
                    <a:lstStyle/>
                    <a:p>
                      <a:pPr algn="l" rtl="0"/>
                      <a:r>
                        <a:rPr lang="en-US" sz="2000" b="1" dirty="0">
                          <a:highlight>
                            <a:srgbClr val="FFFF00"/>
                          </a:highlight>
                          <a:latin typeface="Abadi" panose="020B0604020202020204" pitchFamily="34" charset="0"/>
                        </a:rPr>
                        <a:t>1,600,000$</a:t>
                      </a:r>
                      <a:endParaRPr lang="he-IL" sz="2000" b="1" dirty="0">
                        <a:highlight>
                          <a:srgbClr val="FFFF00"/>
                        </a:highlight>
                        <a:latin typeface="Abadi" panose="020B0604020202020204" pitchFamily="34" charset="0"/>
                      </a:endParaRPr>
                    </a:p>
                  </a:txBody>
                  <a:tcPr>
                    <a:solidFill>
                      <a:srgbClr val="FFFF00"/>
                    </a:solidFill>
                  </a:tcPr>
                </a:tc>
                <a:tc>
                  <a:txBody>
                    <a:bodyPr/>
                    <a:lstStyle/>
                    <a:p>
                      <a:pPr algn="l" rtl="0"/>
                      <a:r>
                        <a:rPr lang="en-US" sz="2000" b="1" dirty="0">
                          <a:highlight>
                            <a:srgbClr val="FFFF00"/>
                          </a:highlight>
                          <a:latin typeface="Abadi" panose="020B0604020202020204" pitchFamily="34" charset="0"/>
                        </a:rPr>
                        <a:t>48</a:t>
                      </a:r>
                      <a:endParaRPr lang="he-IL" sz="2000" b="1" dirty="0">
                        <a:highlight>
                          <a:srgbClr val="FFFF00"/>
                        </a:highlight>
                        <a:latin typeface="Abadi" panose="020B0604020202020204" pitchFamily="34" charset="0"/>
                      </a:endParaRPr>
                    </a:p>
                  </a:txBody>
                  <a:tcPr>
                    <a:solidFill>
                      <a:srgbClr val="FFFF00"/>
                    </a:solidFill>
                  </a:tcPr>
                </a:tc>
                <a:tc>
                  <a:txBody>
                    <a:bodyPr/>
                    <a:lstStyle/>
                    <a:p>
                      <a:pPr algn="ctr" rtl="0"/>
                      <a:r>
                        <a:rPr lang="en-US" sz="2000" b="1" dirty="0">
                          <a:highlight>
                            <a:srgbClr val="FFFF00"/>
                          </a:highlight>
                          <a:latin typeface="Abadi" panose="020B0604020202020204" pitchFamily="34" charset="0"/>
                        </a:rPr>
                        <a:t>TOTAL</a:t>
                      </a:r>
                      <a:endParaRPr lang="he-IL" sz="2000" b="1" dirty="0">
                        <a:highlight>
                          <a:srgbClr val="FFFF00"/>
                        </a:highlight>
                        <a:latin typeface="Abadi" panose="020B0604020202020204" pitchFamily="34" charset="0"/>
                      </a:endParaRPr>
                    </a:p>
                  </a:txBody>
                  <a:tcPr>
                    <a:solidFill>
                      <a:srgbClr val="FFFF00"/>
                    </a:solidFill>
                  </a:tcPr>
                </a:tc>
                <a:extLst>
                  <a:ext uri="{0D108BD9-81ED-4DB2-BD59-A6C34878D82A}">
                    <a16:rowId xmlns:a16="http://schemas.microsoft.com/office/drawing/2014/main" val="4001621277"/>
                  </a:ext>
                </a:extLst>
              </a:tr>
            </a:tbl>
          </a:graphicData>
        </a:graphic>
      </p:graphicFrame>
    </p:spTree>
    <p:extLst>
      <p:ext uri="{BB962C8B-B14F-4D97-AF65-F5344CB8AC3E}">
        <p14:creationId xmlns:p14="http://schemas.microsoft.com/office/powerpoint/2010/main" val="138812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תיבת טקסט 12">
            <a:extLst>
              <a:ext uri="{FF2B5EF4-FFF2-40B4-BE49-F238E27FC236}">
                <a16:creationId xmlns:a16="http://schemas.microsoft.com/office/drawing/2014/main" id="{3C8BBF2D-D729-653C-6965-5F7DA2D8291F}"/>
              </a:ext>
            </a:extLst>
          </p:cNvPr>
          <p:cNvSpPr txBox="1"/>
          <p:nvPr/>
        </p:nvSpPr>
        <p:spPr>
          <a:xfrm>
            <a:off x="3965575" y="354445"/>
            <a:ext cx="3717925"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mn-cs"/>
              </a:rPr>
              <a:t>Who am </a:t>
            </a:r>
            <a:r>
              <a:rPr kumimoji="0" lang="en-US" sz="4400" b="0" i="0" u="none" strike="noStrike" kern="1200" cap="none" spc="-61" normalizeH="0" baseline="0" noProof="0" dirty="0" err="1">
                <a:ln>
                  <a:noFill/>
                </a:ln>
                <a:solidFill>
                  <a:srgbClr val="7030A0"/>
                </a:solidFill>
                <a:effectLst/>
                <a:uLnTx/>
                <a:uFill>
                  <a:solidFill>
                    <a:srgbClr val="5E5E5E"/>
                  </a:solidFill>
                </a:uFill>
                <a:latin typeface="Trade Gothic Inline" panose="020B0604020202020204" pitchFamily="34" charset="0"/>
                <a:ea typeface="+mn-ea"/>
                <a:cs typeface="+mn-cs"/>
              </a:rPr>
              <a:t>i</a:t>
            </a: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mn-cs"/>
              </a:rPr>
              <a:t>?</a:t>
            </a:r>
          </a:p>
        </p:txBody>
      </p:sp>
      <p:sp>
        <p:nvSpPr>
          <p:cNvPr id="7" name="תיבת טקסט 6">
            <a:extLst>
              <a:ext uri="{FF2B5EF4-FFF2-40B4-BE49-F238E27FC236}">
                <a16:creationId xmlns:a16="http://schemas.microsoft.com/office/drawing/2014/main" id="{6E949FAA-CA7B-2F38-8A53-674BA53FC4FC}"/>
              </a:ext>
            </a:extLst>
          </p:cNvPr>
          <p:cNvSpPr txBox="1"/>
          <p:nvPr/>
        </p:nvSpPr>
        <p:spPr>
          <a:xfrm>
            <a:off x="1524000" y="1511059"/>
            <a:ext cx="9715500" cy="4031873"/>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inherit"/>
                <a:ea typeface="+mn-ea"/>
                <a:cs typeface="+mn-cs"/>
              </a:rPr>
              <a:t>Eco R&amp;D is lead by Ido Ofek, a pesticide formulation scientist</a:t>
            </a:r>
            <a:r>
              <a:rPr kumimoji="0" lang="en-US" sz="3200" b="0" i="0" u="none" strike="noStrike" kern="1200" cap="none" spc="0" normalizeH="0" baseline="0" noProof="0">
                <a:ln>
                  <a:noFill/>
                </a:ln>
                <a:solidFill>
                  <a:prstClr val="black"/>
                </a:solidFill>
                <a:effectLst/>
                <a:uLnTx/>
                <a:uFillTx/>
                <a:latin typeface="inherit"/>
                <a:ea typeface="+mn-ea"/>
                <a:cs typeface="+mn-cs"/>
              </a:rPr>
              <a:t>, with </a:t>
            </a:r>
            <a:r>
              <a:rPr kumimoji="0" lang="en-US" sz="3200" b="0" i="0" u="none" strike="noStrike" kern="1200" cap="none" spc="0" normalizeH="0" baseline="0" noProof="0" dirty="0">
                <a:ln>
                  <a:noFill/>
                </a:ln>
                <a:solidFill>
                  <a:prstClr val="black"/>
                </a:solidFill>
                <a:effectLst/>
                <a:uLnTx/>
                <a:uFillTx/>
                <a:latin typeface="inherit"/>
                <a:ea typeface="+mn-ea"/>
                <a:cs typeface="+mn-cs"/>
              </a:rPr>
              <a:t>a unique out of the box thinking, with 20 years of experience developing, registering, new technologies development and conducting Field trials, with present registered pesticide in the ministry of agriculture in Israel, self developed.</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inherit"/>
                <a:ea typeface="+mn-ea"/>
                <a:cs typeface="+mn-cs"/>
              </a:rPr>
              <a:t>After accumulating many years of R&amp;D, an amazing fungicide was developed: safe, effective and innovative. </a:t>
            </a:r>
            <a:endParaRPr kumimoji="0" lang="he-IL" sz="3200" b="0" i="0" u="none" strike="noStrike" kern="1200" cap="none" spc="0" normalizeH="0" baseline="0" noProof="0" dirty="0">
              <a:ln>
                <a:noFill/>
              </a:ln>
              <a:solidFill>
                <a:prstClr val="black"/>
              </a:solidFill>
              <a:effectLst/>
              <a:uLnTx/>
              <a:uFillTx/>
              <a:latin typeface="inherit"/>
              <a:ea typeface="+mn-ea"/>
              <a:cs typeface="Aharoni" panose="02010803020104030203" pitchFamily="2" charset="-79"/>
            </a:endParaRPr>
          </a:p>
        </p:txBody>
      </p:sp>
    </p:spTree>
    <p:extLst>
      <p:ext uri="{BB962C8B-B14F-4D97-AF65-F5344CB8AC3E}">
        <p14:creationId xmlns:p14="http://schemas.microsoft.com/office/powerpoint/2010/main" val="7140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599738" y="6597651"/>
            <a:ext cx="68262" cy="91016"/>
          </a:xfrm>
          <a:prstGeom prst="rect">
            <a:avLst/>
          </a:prstGeom>
        </p:spPr>
        <p:txBody>
          <a:bodyPr>
            <a:normAutofit fontScale="25000" lnSpcReduction="20000"/>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תמונה 11">
            <a:extLst>
              <a:ext uri="{FF2B5EF4-FFF2-40B4-BE49-F238E27FC236}">
                <a16:creationId xmlns:a16="http://schemas.microsoft.com/office/drawing/2014/main" id="{106775A4-2A16-469B-A525-73790FE5579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utout/>
                    </a14:imgEffect>
                    <a14:imgEffect>
                      <a14:brightnessContrast bright="40000" contrast="-40000"/>
                    </a14:imgEffect>
                  </a14:imgLayer>
                </a14:imgProps>
              </a:ext>
            </a:extLst>
          </a:blip>
          <a:stretch>
            <a:fillRect/>
          </a:stretch>
        </p:blipFill>
        <p:spPr>
          <a:xfrm>
            <a:off x="0" y="0"/>
            <a:ext cx="12192000" cy="7111667"/>
          </a:xfrm>
          <a:prstGeom prst="rect">
            <a:avLst/>
          </a:prstGeom>
        </p:spPr>
      </p:pic>
      <p:sp>
        <p:nvSpPr>
          <p:cNvPr id="2" name="Title 1"/>
          <p:cNvSpPr>
            <a:spLocks noGrp="1"/>
          </p:cNvSpPr>
          <p:nvPr>
            <p:ph type="title"/>
          </p:nvPr>
        </p:nvSpPr>
        <p:spPr>
          <a:xfrm>
            <a:off x="1046563" y="1523042"/>
            <a:ext cx="10536195" cy="1629648"/>
          </a:xfrm>
          <a:effectLst>
            <a:glow rad="228600">
              <a:schemeClr val="accent5">
                <a:satMod val="175000"/>
                <a:alpha val="50000"/>
              </a:schemeClr>
            </a:glow>
          </a:effectLst>
        </p:spPr>
        <p:txBody>
          <a:bodyPr>
            <a:noAutofit/>
          </a:bodyPr>
          <a:lstStyle/>
          <a:p>
            <a:pPr algn="ctr"/>
            <a:r>
              <a:rPr lang="he-IL" sz="6000" dirty="0">
                <a:solidFill>
                  <a:schemeClr val="accent4">
                    <a:lumMod val="50000"/>
                  </a:schemeClr>
                </a:solidFill>
                <a:effectLst>
                  <a:outerShdw blurRad="38100" dist="38100" dir="2700000" algn="tl">
                    <a:srgbClr val="000000">
                      <a:alpha val="43137"/>
                    </a:srgbClr>
                  </a:outerShdw>
                </a:effectLst>
                <a:latin typeface="Bell MT" panose="02020503060305020303" pitchFamily="18" charset="0"/>
              </a:rPr>
              <a:t>תודה רבה</a:t>
            </a:r>
            <a:endParaRPr lang="en-US" sz="6000" dirty="0">
              <a:solidFill>
                <a:schemeClr val="accent4">
                  <a:lumMod val="50000"/>
                </a:schemeClr>
              </a:solidFill>
              <a:effectLst>
                <a:outerShdw blurRad="38100" dist="38100" dir="2700000" algn="tl">
                  <a:srgbClr val="000000">
                    <a:alpha val="43137"/>
                  </a:srgbClr>
                </a:outerShdw>
              </a:effectLst>
              <a:latin typeface="Bell MT" panose="02020503060305020303" pitchFamily="18" charset="0"/>
            </a:endParaRPr>
          </a:p>
        </p:txBody>
      </p:sp>
      <p:pic>
        <p:nvPicPr>
          <p:cNvPr id="6" name="תמונה 5">
            <a:extLst>
              <a:ext uri="{FF2B5EF4-FFF2-40B4-BE49-F238E27FC236}">
                <a16:creationId xmlns:a16="http://schemas.microsoft.com/office/drawing/2014/main" id="{5D303F23-D964-4973-B3C5-DA2C3F67CEE6}"/>
              </a:ext>
            </a:extLst>
          </p:cNvPr>
          <p:cNvPicPr>
            <a:picLocks noChangeAspect="1"/>
          </p:cNvPicPr>
          <p:nvPr/>
        </p:nvPicPr>
        <p:blipFill>
          <a:blip r:embed="rId4"/>
          <a:stretch>
            <a:fillRect/>
          </a:stretch>
        </p:blipFill>
        <p:spPr>
          <a:xfrm>
            <a:off x="10411634" y="6091612"/>
            <a:ext cx="1694911" cy="753545"/>
          </a:xfrm>
          <a:prstGeom prst="rect">
            <a:avLst/>
          </a:prstGeom>
        </p:spPr>
      </p:pic>
      <p:pic>
        <p:nvPicPr>
          <p:cNvPr id="4" name="תמונה 3">
            <a:extLst>
              <a:ext uri="{FF2B5EF4-FFF2-40B4-BE49-F238E27FC236}">
                <a16:creationId xmlns:a16="http://schemas.microsoft.com/office/drawing/2014/main" id="{811FC4A3-7E0C-4DBA-B4CC-267128782178}"/>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64318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2" name="Title 1"/>
          <p:cNvSpPr>
            <a:spLocks noGrp="1"/>
          </p:cNvSpPr>
          <p:nvPr>
            <p:ph type="title"/>
          </p:nvPr>
        </p:nvSpPr>
        <p:spPr>
          <a:xfrm>
            <a:off x="559506" y="1261222"/>
            <a:ext cx="10903151" cy="4499614"/>
          </a:xfrm>
          <a:effectLst>
            <a:glow rad="228600">
              <a:schemeClr val="accent5">
                <a:satMod val="175000"/>
                <a:alpha val="50000"/>
              </a:schemeClr>
            </a:glow>
          </a:effectLst>
        </p:spPr>
        <p:txBody>
          <a:bodyPr>
            <a:noAutofit/>
          </a:bodyPr>
          <a:lstStyle/>
          <a:p>
            <a:pPr rtl="0" fontAlgn="base"/>
            <a:r>
              <a:rPr lang="en-US" sz="4000" b="0" i="0" dirty="0">
                <a:solidFill>
                  <a:srgbClr val="FF0000"/>
                </a:solidFill>
                <a:effectLst>
                  <a:outerShdw blurRad="38100" dist="38100" dir="2700000" algn="tl">
                    <a:srgbClr val="000000">
                      <a:alpha val="43137"/>
                    </a:srgbClr>
                  </a:outerShdw>
                </a:effectLst>
                <a:latin typeface="inherit"/>
              </a:rPr>
              <a:t>A pesticide for plant protection, with a wide range of activities against harmful arthropods.</a:t>
            </a:r>
            <a:br>
              <a:rPr lang="en-US" sz="4000" b="0" i="0" dirty="0">
                <a:solidFill>
                  <a:srgbClr val="FF0000"/>
                </a:solidFill>
                <a:effectLst>
                  <a:outerShdw blurRad="38100" dist="38100" dir="2700000" algn="tl">
                    <a:srgbClr val="000000">
                      <a:alpha val="43137"/>
                    </a:srgbClr>
                  </a:outerShdw>
                </a:effectLst>
                <a:latin typeface="inherit"/>
              </a:rPr>
            </a:br>
            <a:r>
              <a:rPr lang="en-US" sz="4000" b="0" i="0" dirty="0">
                <a:solidFill>
                  <a:srgbClr val="000000"/>
                </a:solidFill>
                <a:effectLst>
                  <a:outerShdw blurRad="38100" dist="38100" dir="2700000" algn="tl">
                    <a:srgbClr val="000000">
                      <a:alpha val="43137"/>
                    </a:srgbClr>
                  </a:outerShdw>
                </a:effectLst>
                <a:latin typeface="inherit"/>
              </a:rPr>
              <a:t>No toxins residues.</a:t>
            </a:r>
            <a:br>
              <a:rPr lang="en-US" sz="4000" b="0" i="0" dirty="0">
                <a:solidFill>
                  <a:srgbClr val="000000"/>
                </a:solidFill>
                <a:effectLst>
                  <a:outerShdw blurRad="38100" dist="38100" dir="2700000" algn="tl">
                    <a:srgbClr val="000000">
                      <a:alpha val="43137"/>
                    </a:srgbClr>
                  </a:outerShdw>
                </a:effectLst>
                <a:latin typeface="inherit"/>
              </a:rPr>
            </a:br>
            <a:r>
              <a:rPr lang="en-US" sz="4000" b="0" i="0" dirty="0">
                <a:solidFill>
                  <a:srgbClr val="FF0000"/>
                </a:solidFill>
                <a:effectLst>
                  <a:outerShdw blurRad="38100" dist="38100" dir="2700000" algn="tl">
                    <a:srgbClr val="000000">
                      <a:alpha val="43137"/>
                    </a:srgbClr>
                  </a:outerShdw>
                </a:effectLst>
                <a:latin typeface="inherit"/>
              </a:rPr>
              <a:t>Contains several active mechanisms against pests, attacking several vulnerabilities.</a:t>
            </a:r>
            <a:br>
              <a:rPr lang="en-US" sz="4000" b="0" i="0" dirty="0">
                <a:solidFill>
                  <a:srgbClr val="FF0000"/>
                </a:solidFill>
                <a:effectLst>
                  <a:outerShdw blurRad="38100" dist="38100" dir="2700000" algn="tl">
                    <a:srgbClr val="000000">
                      <a:alpha val="43137"/>
                    </a:srgbClr>
                  </a:outerShdw>
                </a:effectLst>
                <a:latin typeface="inherit"/>
              </a:rPr>
            </a:br>
            <a:r>
              <a:rPr lang="en-US" sz="4000" b="0" i="0" dirty="0">
                <a:solidFill>
                  <a:srgbClr val="000000"/>
                </a:solidFill>
                <a:effectLst>
                  <a:outerShdw blurRad="38100" dist="38100" dir="2700000" algn="tl">
                    <a:srgbClr val="000000">
                      <a:alpha val="43137"/>
                    </a:srgbClr>
                  </a:outerShdw>
                </a:effectLst>
                <a:latin typeface="inherit"/>
              </a:rPr>
              <a:t>effective in 0.1% concentration.</a:t>
            </a:r>
            <a:br>
              <a:rPr lang="en-US" sz="4000" b="0" i="0" dirty="0">
                <a:solidFill>
                  <a:srgbClr val="000000"/>
                </a:solidFill>
                <a:effectLst>
                  <a:outerShdw blurRad="38100" dist="38100" dir="2700000" algn="tl">
                    <a:srgbClr val="000000">
                      <a:alpha val="43137"/>
                    </a:srgbClr>
                  </a:outerShdw>
                </a:effectLst>
                <a:latin typeface="inherit"/>
              </a:rPr>
            </a:br>
            <a:r>
              <a:rPr lang="en-US" sz="4000" b="0" i="0" dirty="0">
                <a:solidFill>
                  <a:srgbClr val="FF0000"/>
                </a:solidFill>
                <a:effectLst>
                  <a:outerShdw blurRad="38100" dist="38100" dir="2700000" algn="tl">
                    <a:srgbClr val="000000">
                      <a:alpha val="43137"/>
                    </a:srgbClr>
                  </a:outerShdw>
                </a:effectLst>
                <a:latin typeface="inherit"/>
              </a:rPr>
              <a:t>Biodegradable preparation: does not accumulate in the environment or in groundwater, does not harm biodiversity.</a:t>
            </a:r>
            <a:br>
              <a:rPr lang="en-US" sz="4000" b="0" i="0" dirty="0">
                <a:solidFill>
                  <a:srgbClr val="FF0000"/>
                </a:solidFill>
                <a:effectLst>
                  <a:outerShdw blurRad="38100" dist="38100" dir="2700000" algn="tl">
                    <a:srgbClr val="000000">
                      <a:alpha val="43137"/>
                    </a:srgbClr>
                  </a:outerShdw>
                </a:effectLst>
                <a:latin typeface="inherit"/>
              </a:rPr>
            </a:br>
            <a:r>
              <a:rPr lang="en-US" sz="4000" b="0" i="0" dirty="0">
                <a:solidFill>
                  <a:srgbClr val="000000"/>
                </a:solidFill>
                <a:effectLst>
                  <a:outerShdw blurRad="38100" dist="38100" dir="2700000" algn="tl">
                    <a:srgbClr val="000000">
                      <a:alpha val="43137"/>
                    </a:srgbClr>
                  </a:outerShdw>
                </a:effectLst>
                <a:latin typeface="inherit"/>
              </a:rPr>
              <a:t>Source of renewable raw materials.</a:t>
            </a:r>
            <a:endParaRPr lang="en-US" sz="4000" dirty="0">
              <a:solidFill>
                <a:srgbClr val="99009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תיבת טקסט 12">
            <a:extLst>
              <a:ext uri="{FF2B5EF4-FFF2-40B4-BE49-F238E27FC236}">
                <a16:creationId xmlns:a16="http://schemas.microsoft.com/office/drawing/2014/main" id="{3C8BBF2D-D729-653C-6965-5F7DA2D8291F}"/>
              </a:ext>
            </a:extLst>
          </p:cNvPr>
          <p:cNvSpPr txBox="1"/>
          <p:nvPr/>
        </p:nvSpPr>
        <p:spPr>
          <a:xfrm>
            <a:off x="1793875" y="346083"/>
            <a:ext cx="6102350" cy="769441"/>
          </a:xfrm>
          <a:prstGeom prst="rect">
            <a:avLst/>
          </a:prstGeom>
          <a:noFill/>
        </p:spPr>
        <p:txBody>
          <a:bodyPr wrap="square">
            <a:spAutoFit/>
          </a:bodyPr>
          <a:lstStyle/>
          <a:p>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sym typeface="Helvetica Neue"/>
              </a:rPr>
              <a:t>The preparation</a:t>
            </a:r>
            <a:endParaRPr lang="he-IL" sz="2000" dirty="0">
              <a:solidFill>
                <a:srgbClr val="7030A0"/>
              </a:solidFill>
              <a:latin typeface="Trade Gothic Inline" panose="020B0604020202020204" pitchFamily="34" charset="0"/>
            </a:endParaRPr>
          </a:p>
        </p:txBody>
      </p:sp>
      <p:pic>
        <p:nvPicPr>
          <p:cNvPr id="14" name="תמונה 13" descr="תמונה שמכילה פרוקי רגליים, חרק&#10;&#10;התיאור נוצר באופן אוטומטי">
            <a:extLst>
              <a:ext uri="{FF2B5EF4-FFF2-40B4-BE49-F238E27FC236}">
                <a16:creationId xmlns:a16="http://schemas.microsoft.com/office/drawing/2014/main" id="{5ED2F2A1-DA57-234B-56C3-3ECB7BCC8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23095">
            <a:off x="10173278" y="4747126"/>
            <a:ext cx="1978202" cy="1978202"/>
          </a:xfrm>
          <a:prstGeom prst="rect">
            <a:avLst/>
          </a:prstGeom>
        </p:spPr>
      </p:pic>
      <p:pic>
        <p:nvPicPr>
          <p:cNvPr id="11" name="תמונה 10">
            <a:extLst>
              <a:ext uri="{FF2B5EF4-FFF2-40B4-BE49-F238E27FC236}">
                <a16:creationId xmlns:a16="http://schemas.microsoft.com/office/drawing/2014/main" id="{1A089141-9589-A529-A13B-10B481092B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2342" y="4796191"/>
            <a:ext cx="2220686" cy="2220686"/>
          </a:xfrm>
          <a:prstGeom prst="rect">
            <a:avLst/>
          </a:prstGeom>
        </p:spPr>
      </p:pic>
    </p:spTree>
    <p:extLst>
      <p:ext uri="{BB962C8B-B14F-4D97-AF65-F5344CB8AC3E}">
        <p14:creationId xmlns:p14="http://schemas.microsoft.com/office/powerpoint/2010/main" val="49179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תיבת טקסט 12">
            <a:extLst>
              <a:ext uri="{FF2B5EF4-FFF2-40B4-BE49-F238E27FC236}">
                <a16:creationId xmlns:a16="http://schemas.microsoft.com/office/drawing/2014/main" id="{3C8BBF2D-D729-653C-6965-5F7DA2D8291F}"/>
              </a:ext>
            </a:extLst>
          </p:cNvPr>
          <p:cNvSpPr txBox="1"/>
          <p:nvPr/>
        </p:nvSpPr>
        <p:spPr>
          <a:xfrm>
            <a:off x="3263900" y="354445"/>
            <a:ext cx="5664200" cy="769441"/>
          </a:xfrm>
          <a:prstGeom prst="rect">
            <a:avLst/>
          </a:prstGeom>
          <a:noFill/>
        </p:spPr>
        <p:txBody>
          <a:bodyPr wrap="square">
            <a:spAutoFit/>
          </a:bodyPr>
          <a:lstStyle/>
          <a:p>
            <a:r>
              <a:rPr lang="en-US" sz="4400" spc="-61" dirty="0">
                <a:solidFill>
                  <a:srgbClr val="7030A0"/>
                </a:solidFill>
                <a:uFill>
                  <a:solidFill>
                    <a:srgbClr val="5E5E5E"/>
                  </a:solidFill>
                </a:uFill>
                <a:latin typeface="Trade Gothic Inline" panose="020B0604020202020204" pitchFamily="34" charset="0"/>
              </a:rPr>
              <a:t>Activity spectrum</a:t>
            </a:r>
          </a:p>
        </p:txBody>
      </p:sp>
      <p:sp>
        <p:nvSpPr>
          <p:cNvPr id="7" name="תיבת טקסט 6">
            <a:extLst>
              <a:ext uri="{FF2B5EF4-FFF2-40B4-BE49-F238E27FC236}">
                <a16:creationId xmlns:a16="http://schemas.microsoft.com/office/drawing/2014/main" id="{6E949FAA-CA7B-2F38-8A53-674BA53FC4FC}"/>
              </a:ext>
            </a:extLst>
          </p:cNvPr>
          <p:cNvSpPr txBox="1"/>
          <p:nvPr/>
        </p:nvSpPr>
        <p:spPr>
          <a:xfrm>
            <a:off x="490331" y="1310923"/>
            <a:ext cx="10561982" cy="584775"/>
          </a:xfrm>
          <a:prstGeom prst="rect">
            <a:avLst/>
          </a:prstGeom>
          <a:noFill/>
        </p:spPr>
        <p:txBody>
          <a:bodyPr wrap="square">
            <a:spAutoFit/>
          </a:bodyPr>
          <a:lstStyle/>
          <a:p>
            <a:pPr algn="l"/>
            <a:r>
              <a:rPr lang="en-US" sz="3200">
                <a:latin typeface="inherit"/>
              </a:rPr>
              <a:t>Combined activity against harmful arthropods in agriculture:</a:t>
            </a:r>
            <a:endParaRPr lang="he-IL" sz="3200" dirty="0">
              <a:latin typeface="inherit"/>
            </a:endParaRPr>
          </a:p>
        </p:txBody>
      </p:sp>
      <p:pic>
        <p:nvPicPr>
          <p:cNvPr id="8" name="תמונה 7" descr="insects&#10;&#10;התיאור נוצר באופן אוטומטי">
            <a:extLst>
              <a:ext uri="{FF2B5EF4-FFF2-40B4-BE49-F238E27FC236}">
                <a16:creationId xmlns:a16="http://schemas.microsoft.com/office/drawing/2014/main" id="{3B1298F0-B90E-E539-0416-C27FF0796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80" y="2393737"/>
            <a:ext cx="5110438" cy="2643584"/>
          </a:xfrm>
          <a:prstGeom prst="rect">
            <a:avLst/>
          </a:prstGeom>
        </p:spPr>
      </p:pic>
      <p:pic>
        <p:nvPicPr>
          <p:cNvPr id="10" name="תמונה 9" descr="תמונה שמכילה פרוקי רגליים, חסרי חוליות, אקריות&#10;&#10;התיאור נוצר באופן אוטומטי">
            <a:extLst>
              <a:ext uri="{FF2B5EF4-FFF2-40B4-BE49-F238E27FC236}">
                <a16:creationId xmlns:a16="http://schemas.microsoft.com/office/drawing/2014/main" id="{B150E22E-A656-828F-8304-6C7D2BCA3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59179">
            <a:off x="6693142" y="2657690"/>
            <a:ext cx="4469916" cy="2681949"/>
          </a:xfrm>
          <a:prstGeom prst="rect">
            <a:avLst/>
          </a:prstGeom>
        </p:spPr>
      </p:pic>
      <p:sp>
        <p:nvSpPr>
          <p:cNvPr id="2" name="תיבת טקסט 1">
            <a:extLst>
              <a:ext uri="{FF2B5EF4-FFF2-40B4-BE49-F238E27FC236}">
                <a16:creationId xmlns:a16="http://schemas.microsoft.com/office/drawing/2014/main" id="{9CECE31B-4A84-60DC-4B20-047F54F7818C}"/>
              </a:ext>
            </a:extLst>
          </p:cNvPr>
          <p:cNvSpPr txBox="1"/>
          <p:nvPr/>
        </p:nvSpPr>
        <p:spPr>
          <a:xfrm>
            <a:off x="1404257" y="5132081"/>
            <a:ext cx="2209800" cy="707886"/>
          </a:xfrm>
          <a:prstGeom prst="rect">
            <a:avLst/>
          </a:prstGeom>
          <a:noFill/>
        </p:spPr>
        <p:txBody>
          <a:bodyPr wrap="square" rtlCol="1">
            <a:spAutoFit/>
          </a:bodyPr>
          <a:lstStyle/>
          <a:p>
            <a:r>
              <a:rPr lang="en-US" sz="4000" dirty="0">
                <a:latin typeface="Trade Gothic Inline" panose="020B0504030203020204" pitchFamily="34" charset="0"/>
              </a:rPr>
              <a:t>I</a:t>
            </a:r>
            <a:r>
              <a:rPr lang="en-US" sz="4000" spc="-61" dirty="0">
                <a:solidFill>
                  <a:srgbClr val="7030A0"/>
                </a:solidFill>
                <a:uFill>
                  <a:solidFill>
                    <a:srgbClr val="5E5E5E"/>
                  </a:solidFill>
                </a:uFill>
                <a:latin typeface="Trade Gothic Inline" panose="020B0504030203020204" pitchFamily="34" charset="0"/>
              </a:rPr>
              <a:t>nsec</a:t>
            </a:r>
            <a:r>
              <a:rPr lang="en-US" sz="4000" dirty="0">
                <a:latin typeface="Trade Gothic Inline" panose="020B0504030203020204" pitchFamily="34" charset="0"/>
              </a:rPr>
              <a:t>ts</a:t>
            </a:r>
            <a:endParaRPr lang="he-IL" sz="4000" dirty="0">
              <a:latin typeface="Trade Gothic Inline" panose="020B0504030203020204" pitchFamily="34" charset="0"/>
            </a:endParaRPr>
          </a:p>
        </p:txBody>
      </p:sp>
      <p:sp>
        <p:nvSpPr>
          <p:cNvPr id="4" name="תיבת טקסט 3">
            <a:extLst>
              <a:ext uri="{FF2B5EF4-FFF2-40B4-BE49-F238E27FC236}">
                <a16:creationId xmlns:a16="http://schemas.microsoft.com/office/drawing/2014/main" id="{EF121891-9B1B-92A2-9D64-353E4B2FF445}"/>
              </a:ext>
            </a:extLst>
          </p:cNvPr>
          <p:cNvSpPr txBox="1"/>
          <p:nvPr/>
        </p:nvSpPr>
        <p:spPr>
          <a:xfrm>
            <a:off x="6106886" y="5337004"/>
            <a:ext cx="3385457" cy="769441"/>
          </a:xfrm>
          <a:prstGeom prst="rect">
            <a:avLst/>
          </a:prstGeom>
          <a:noFill/>
        </p:spPr>
        <p:txBody>
          <a:bodyPr wrap="square" rtlCol="1">
            <a:spAutoFit/>
          </a:bodyPr>
          <a:lstStyle/>
          <a:p>
            <a:r>
              <a:rPr lang="en-US" sz="4400" spc="-61" dirty="0">
                <a:solidFill>
                  <a:srgbClr val="7030A0"/>
                </a:solidFill>
                <a:uFill>
                  <a:solidFill>
                    <a:srgbClr val="5E5E5E"/>
                  </a:solidFill>
                </a:uFill>
                <a:latin typeface="Trade Gothic Inline" panose="020B0604020202020204" pitchFamily="34" charset="0"/>
              </a:rPr>
              <a:t>Mites</a:t>
            </a:r>
            <a:endParaRPr lang="he-IL" sz="4400" spc="-61" dirty="0">
              <a:solidFill>
                <a:srgbClr val="7030A0"/>
              </a:solidFill>
              <a:uFill>
                <a:solidFill>
                  <a:srgbClr val="5E5E5E"/>
                </a:solidFill>
              </a:uFill>
              <a:latin typeface="Trade Gothic Inline" panose="020B0604020202020204" pitchFamily="34" charset="0"/>
            </a:endParaRPr>
          </a:p>
        </p:txBody>
      </p:sp>
    </p:spTree>
    <p:extLst>
      <p:ext uri="{BB962C8B-B14F-4D97-AF65-F5344CB8AC3E}">
        <p14:creationId xmlns:p14="http://schemas.microsoft.com/office/powerpoint/2010/main" val="329102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תיבת טקסט 12">
            <a:extLst>
              <a:ext uri="{FF2B5EF4-FFF2-40B4-BE49-F238E27FC236}">
                <a16:creationId xmlns:a16="http://schemas.microsoft.com/office/drawing/2014/main" id="{3C8BBF2D-D729-653C-6965-5F7DA2D8291F}"/>
              </a:ext>
            </a:extLst>
          </p:cNvPr>
          <p:cNvSpPr txBox="1"/>
          <p:nvPr/>
        </p:nvSpPr>
        <p:spPr>
          <a:xfrm>
            <a:off x="1793874" y="346083"/>
            <a:ext cx="7464425"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mn-cs"/>
                <a:sym typeface="Helvetica Neue"/>
              </a:rPr>
              <a:t>The technology</a:t>
            </a:r>
            <a:endParaRPr kumimoji="0" lang="he-IL" sz="2000" b="0" i="0" u="none" strike="noStrike" kern="1200" cap="none" spc="0" normalizeH="0" baseline="0" noProof="0" dirty="0">
              <a:ln>
                <a:noFill/>
              </a:ln>
              <a:solidFill>
                <a:srgbClr val="7030A0"/>
              </a:solidFill>
              <a:effectLst/>
              <a:uLnTx/>
              <a:uFillTx/>
              <a:latin typeface="Trade Gothic Inline" panose="020B0604020202020204" pitchFamily="34" charset="0"/>
              <a:ea typeface="+mn-ea"/>
              <a:cs typeface="Aharoni" panose="02010803020104030203" pitchFamily="2" charset="-79"/>
            </a:endParaRPr>
          </a:p>
        </p:txBody>
      </p:sp>
      <p:sp>
        <p:nvSpPr>
          <p:cNvPr id="14" name="תיבת טקסט 13">
            <a:extLst>
              <a:ext uri="{FF2B5EF4-FFF2-40B4-BE49-F238E27FC236}">
                <a16:creationId xmlns:a16="http://schemas.microsoft.com/office/drawing/2014/main" id="{7340FF23-BE55-4C04-DD8F-92B8F2D92E91}"/>
              </a:ext>
            </a:extLst>
          </p:cNvPr>
          <p:cNvSpPr txBox="1"/>
          <p:nvPr/>
        </p:nvSpPr>
        <p:spPr>
          <a:xfrm>
            <a:off x="0" y="1010583"/>
            <a:ext cx="12192000" cy="646331"/>
          </a:xfrm>
          <a:prstGeom prst="rect">
            <a:avLst/>
          </a:prstGeom>
          <a:noFill/>
        </p:spPr>
        <p:txBody>
          <a:bodyPr wrap="square">
            <a:spAutoFit/>
          </a:bodyPr>
          <a:lstStyle/>
          <a:p>
            <a:pPr algn="l" rtl="0"/>
            <a:r>
              <a:rPr lang="en-US" sz="3600" b="1" i="0" dirty="0">
                <a:solidFill>
                  <a:srgbClr val="1C1D1E"/>
                </a:solidFill>
                <a:effectLst/>
                <a:latin typeface="inherit"/>
              </a:rPr>
              <a:t>Exploitation the pest physiology for effective extermination</a:t>
            </a:r>
            <a:endParaRPr lang="he-IL" sz="3600" b="1" dirty="0">
              <a:solidFill>
                <a:srgbClr val="1C1D1E"/>
              </a:solidFill>
              <a:latin typeface="inherit"/>
            </a:endParaRPr>
          </a:p>
        </p:txBody>
      </p:sp>
      <p:pic>
        <p:nvPicPr>
          <p:cNvPr id="7" name="תמונה 6">
            <a:extLst>
              <a:ext uri="{FF2B5EF4-FFF2-40B4-BE49-F238E27FC236}">
                <a16:creationId xmlns:a16="http://schemas.microsoft.com/office/drawing/2014/main" id="{1DDDEBC3-1A58-36F0-4073-5A496DAE9CF6}"/>
              </a:ext>
            </a:extLst>
          </p:cNvPr>
          <p:cNvPicPr>
            <a:picLocks noChangeAspect="1"/>
          </p:cNvPicPr>
          <p:nvPr/>
        </p:nvPicPr>
        <p:blipFill rotWithShape="1">
          <a:blip r:embed="rId4"/>
          <a:srcRect l="27374" t="8327" r="3852" b="5774"/>
          <a:stretch/>
        </p:blipFill>
        <p:spPr>
          <a:xfrm>
            <a:off x="5686712" y="1887336"/>
            <a:ext cx="5761779" cy="4567379"/>
          </a:xfrm>
          <a:prstGeom prst="rect">
            <a:avLst/>
          </a:prstGeom>
        </p:spPr>
      </p:pic>
      <p:sp>
        <p:nvSpPr>
          <p:cNvPr id="10" name="תיבת טקסט 9">
            <a:extLst>
              <a:ext uri="{FF2B5EF4-FFF2-40B4-BE49-F238E27FC236}">
                <a16:creationId xmlns:a16="http://schemas.microsoft.com/office/drawing/2014/main" id="{44B31FC6-6C05-1197-27A6-02F0B6E8342E}"/>
              </a:ext>
            </a:extLst>
          </p:cNvPr>
          <p:cNvSpPr txBox="1"/>
          <p:nvPr/>
        </p:nvSpPr>
        <p:spPr>
          <a:xfrm>
            <a:off x="184615" y="2759832"/>
            <a:ext cx="5012239" cy="2308324"/>
          </a:xfrm>
          <a:prstGeom prst="rect">
            <a:avLst/>
          </a:prstGeom>
          <a:noFill/>
        </p:spPr>
        <p:txBody>
          <a:bodyPr wrap="square">
            <a:spAutoFit/>
          </a:bodyPr>
          <a:lstStyle/>
          <a:p>
            <a:pPr algn="l" rtl="0"/>
            <a:r>
              <a:rPr lang="en-US" sz="3600" dirty="0">
                <a:solidFill>
                  <a:srgbClr val="1C1D1E"/>
                </a:solidFill>
                <a:latin typeface="inherit"/>
              </a:rPr>
              <a:t>High affinity of the pesticide to the pest biology, leads to effective pesticides</a:t>
            </a:r>
            <a:endParaRPr lang="he-IL" sz="3600" dirty="0">
              <a:solidFill>
                <a:srgbClr val="1C1D1E"/>
              </a:solidFill>
              <a:latin typeface="inherit"/>
            </a:endParaRPr>
          </a:p>
        </p:txBody>
      </p:sp>
    </p:spTree>
    <p:extLst>
      <p:ext uri="{BB962C8B-B14F-4D97-AF65-F5344CB8AC3E}">
        <p14:creationId xmlns:p14="http://schemas.microsoft.com/office/powerpoint/2010/main" val="27915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תיבת טקסט 12">
            <a:extLst>
              <a:ext uri="{FF2B5EF4-FFF2-40B4-BE49-F238E27FC236}">
                <a16:creationId xmlns:a16="http://schemas.microsoft.com/office/drawing/2014/main" id="{3C8BBF2D-D729-653C-6965-5F7DA2D8291F}"/>
              </a:ext>
            </a:extLst>
          </p:cNvPr>
          <p:cNvSpPr txBox="1"/>
          <p:nvPr/>
        </p:nvSpPr>
        <p:spPr>
          <a:xfrm>
            <a:off x="3594100" y="416886"/>
            <a:ext cx="5003799"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Aharoni" panose="02010803020104030203" pitchFamily="2" charset="-79"/>
                <a:sym typeface="Helvetica Neue"/>
              </a:rPr>
              <a:t>The technology</a:t>
            </a:r>
            <a:endParaRPr kumimoji="0" lang="he-IL" sz="2000" b="0" i="0" u="none" strike="noStrike" kern="1200" cap="none" spc="0" normalizeH="0" baseline="0" noProof="0" dirty="0">
              <a:ln>
                <a:noFill/>
              </a:ln>
              <a:solidFill>
                <a:srgbClr val="7030A0"/>
              </a:solidFill>
              <a:effectLst/>
              <a:uLnTx/>
              <a:uFillTx/>
              <a:latin typeface="Trade Gothic Inline" panose="020B0604020202020204" pitchFamily="34" charset="0"/>
              <a:ea typeface="+mn-ea"/>
              <a:cs typeface="Aharoni" panose="02010803020104030203" pitchFamily="2" charset="-79"/>
            </a:endParaRPr>
          </a:p>
        </p:txBody>
      </p:sp>
      <p:pic>
        <p:nvPicPr>
          <p:cNvPr id="8" name="תמונה 7">
            <a:extLst>
              <a:ext uri="{FF2B5EF4-FFF2-40B4-BE49-F238E27FC236}">
                <a16:creationId xmlns:a16="http://schemas.microsoft.com/office/drawing/2014/main" id="{F1C702A8-5207-C2EF-D03F-8C042CDFDE1E}"/>
              </a:ext>
            </a:extLst>
          </p:cNvPr>
          <p:cNvPicPr>
            <a:picLocks noChangeAspect="1"/>
          </p:cNvPicPr>
          <p:nvPr/>
        </p:nvPicPr>
        <p:blipFill>
          <a:blip r:embed="rId4"/>
          <a:stretch>
            <a:fillRect/>
          </a:stretch>
        </p:blipFill>
        <p:spPr>
          <a:xfrm>
            <a:off x="1868555" y="1295788"/>
            <a:ext cx="7974084" cy="1725707"/>
          </a:xfrm>
          <a:prstGeom prst="rect">
            <a:avLst/>
          </a:prstGeom>
        </p:spPr>
      </p:pic>
      <p:sp>
        <p:nvSpPr>
          <p:cNvPr id="10" name="תיבת טקסט 9">
            <a:extLst>
              <a:ext uri="{FF2B5EF4-FFF2-40B4-BE49-F238E27FC236}">
                <a16:creationId xmlns:a16="http://schemas.microsoft.com/office/drawing/2014/main" id="{14AFC95E-7B4F-07E2-E930-AA29DF5A8CE6}"/>
              </a:ext>
            </a:extLst>
          </p:cNvPr>
          <p:cNvSpPr txBox="1"/>
          <p:nvPr/>
        </p:nvSpPr>
        <p:spPr>
          <a:xfrm>
            <a:off x="1292086" y="3238070"/>
            <a:ext cx="8279296" cy="1631216"/>
          </a:xfrm>
          <a:prstGeom prst="rect">
            <a:avLst/>
          </a:prstGeom>
          <a:noFill/>
        </p:spPr>
        <p:txBody>
          <a:bodyPr wrap="square">
            <a:spAutoFit/>
          </a:bodyPr>
          <a:lstStyle/>
          <a:p>
            <a:pPr algn="l" rtl="0"/>
            <a:r>
              <a:rPr lang="en-US" sz="2000" dirty="0">
                <a:latin typeface="inherit"/>
              </a:rPr>
              <a:t>Lecithin is derived from biological membranes of eukaryotic organisms, it is composed of chemicals, such as phospholipids and choline, characterizes the molecules, which are made up of a polar pole and a nonpolar pole, in that lecithin is used as an adhesive agent, one arm binds to a non polar part of a molecule and one arm binds to a polar part of a molecule.</a:t>
            </a:r>
            <a:endParaRPr lang="he-IL" sz="2000" dirty="0">
              <a:latin typeface="inherit"/>
            </a:endParaRPr>
          </a:p>
        </p:txBody>
      </p:sp>
      <p:sp>
        <p:nvSpPr>
          <p:cNvPr id="11" name="תיבת טקסט 10">
            <a:extLst>
              <a:ext uri="{FF2B5EF4-FFF2-40B4-BE49-F238E27FC236}">
                <a16:creationId xmlns:a16="http://schemas.microsoft.com/office/drawing/2014/main" id="{BDEFEEB6-A0F7-B2CE-FA0D-8F1C2927E79E}"/>
              </a:ext>
            </a:extLst>
          </p:cNvPr>
          <p:cNvSpPr txBox="1"/>
          <p:nvPr/>
        </p:nvSpPr>
        <p:spPr>
          <a:xfrm>
            <a:off x="1152228" y="4979378"/>
            <a:ext cx="8559011" cy="1323439"/>
          </a:xfrm>
          <a:prstGeom prst="rect">
            <a:avLst/>
          </a:prstGeom>
          <a:noFill/>
        </p:spPr>
        <p:txBody>
          <a:bodyPr wrap="square">
            <a:spAutoFit/>
          </a:bodyPr>
          <a:lstStyle/>
          <a:p>
            <a:pPr algn="l" rtl="0"/>
            <a:r>
              <a:rPr lang="en-US" sz="2000" dirty="0">
                <a:latin typeface="inherit"/>
              </a:rPr>
              <a:t>Lecithin has a high affinity for the cuticle of arthropods and creates an effective coating that adheres well to the insect's body: the nonpolar tails of the lecithin components dissolve in the wax layer that covers the pest cuticle, the polar head dissolves in the active ingredients and thus attaches to the pest.</a:t>
            </a:r>
            <a:endParaRPr lang="he-IL" sz="2000" dirty="0">
              <a:latin typeface="inherit"/>
            </a:endParaRPr>
          </a:p>
        </p:txBody>
      </p:sp>
    </p:spTree>
    <p:extLst>
      <p:ext uri="{BB962C8B-B14F-4D97-AF65-F5344CB8AC3E}">
        <p14:creationId xmlns:p14="http://schemas.microsoft.com/office/powerpoint/2010/main" val="50990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28A01A08-9F9B-4292-8131-A4CAE0AF4532}"/>
              </a:ext>
            </a:extLst>
          </p:cNvPr>
          <p:cNvPicPr>
            <a:picLocks noChangeAspect="1"/>
          </p:cNvPicPr>
          <p:nvPr/>
        </p:nvPicPr>
        <p:blipFill>
          <a:blip r:embed="rId3"/>
          <a:stretch>
            <a:fillRect/>
          </a:stretch>
        </p:blipFill>
        <p:spPr>
          <a:xfrm>
            <a:off x="0" y="5839968"/>
            <a:ext cx="12192000" cy="1018032"/>
          </a:xfrm>
          <a:prstGeom prst="rect">
            <a:avLst/>
          </a:prstGeom>
        </p:spPr>
      </p:pic>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מציין מיקום תוכן 2">
            <a:extLst>
              <a:ext uri="{FF2B5EF4-FFF2-40B4-BE49-F238E27FC236}">
                <a16:creationId xmlns:a16="http://schemas.microsoft.com/office/drawing/2014/main" id="{F114FE16-5909-639F-FAC6-5136CFD16DF9}"/>
              </a:ext>
            </a:extLst>
          </p:cNvPr>
          <p:cNvSpPr txBox="1">
            <a:spLocks/>
          </p:cNvSpPr>
          <p:nvPr/>
        </p:nvSpPr>
        <p:spPr>
          <a:xfrm>
            <a:off x="564321" y="1391221"/>
            <a:ext cx="6059557" cy="4957763"/>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buNone/>
            </a:pPr>
            <a:r>
              <a:rPr lang="en-US" dirty="0">
                <a:latin typeface="inherit"/>
              </a:rPr>
              <a:t>The high affinity of the pesticide to the insect cuticle, enable blocking its sensory system, the physical separation of the insect between the external and internal environment prevents the insect from sensing external signals of food or pheromones, or responding to changing conditions.</a:t>
            </a:r>
          </a:p>
          <a:p>
            <a:pPr marL="0" indent="0" algn="l" rtl="0">
              <a:lnSpc>
                <a:spcPct val="100000"/>
              </a:lnSpc>
              <a:buNone/>
            </a:pPr>
            <a:r>
              <a:rPr lang="en-US" dirty="0">
                <a:latin typeface="inherit"/>
              </a:rPr>
              <a:t>The pesticide even blocks the pests' airways and causes rapid suffocation.</a:t>
            </a:r>
            <a:endParaRPr lang="he-IL" dirty="0">
              <a:latin typeface="inherit"/>
            </a:endParaRPr>
          </a:p>
        </p:txBody>
      </p:sp>
      <p:sp>
        <p:nvSpPr>
          <p:cNvPr id="7" name="תיבת טקסט 6">
            <a:extLst>
              <a:ext uri="{FF2B5EF4-FFF2-40B4-BE49-F238E27FC236}">
                <a16:creationId xmlns:a16="http://schemas.microsoft.com/office/drawing/2014/main" id="{310A5861-F9FD-9955-2391-A059793DEABB}"/>
              </a:ext>
            </a:extLst>
          </p:cNvPr>
          <p:cNvSpPr txBox="1"/>
          <p:nvPr/>
        </p:nvSpPr>
        <p:spPr>
          <a:xfrm>
            <a:off x="3594100" y="416886"/>
            <a:ext cx="5003799"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Aharoni" panose="02010803020104030203" pitchFamily="2" charset="-79"/>
                <a:sym typeface="Helvetica Neue"/>
              </a:rPr>
              <a:t>The technology</a:t>
            </a:r>
            <a:endParaRPr kumimoji="0" lang="he-IL" sz="2000" b="0" i="0" u="none" strike="noStrike" kern="1200" cap="none" spc="0" normalizeH="0" baseline="0" noProof="0" dirty="0">
              <a:ln>
                <a:noFill/>
              </a:ln>
              <a:solidFill>
                <a:srgbClr val="7030A0"/>
              </a:solidFill>
              <a:effectLst/>
              <a:uLnTx/>
              <a:uFillTx/>
              <a:latin typeface="Trade Gothic Inline" panose="020B0604020202020204" pitchFamily="34" charset="0"/>
              <a:ea typeface="+mn-ea"/>
              <a:cs typeface="Aharoni" panose="02010803020104030203" pitchFamily="2" charset="-79"/>
            </a:endParaRPr>
          </a:p>
        </p:txBody>
      </p:sp>
      <p:pic>
        <p:nvPicPr>
          <p:cNvPr id="8" name="תמונה 7">
            <a:extLst>
              <a:ext uri="{FF2B5EF4-FFF2-40B4-BE49-F238E27FC236}">
                <a16:creationId xmlns:a16="http://schemas.microsoft.com/office/drawing/2014/main" id="{CA814329-AB59-33FF-BC1C-A396AE796238}"/>
              </a:ext>
            </a:extLst>
          </p:cNvPr>
          <p:cNvPicPr>
            <a:picLocks noChangeAspect="1"/>
          </p:cNvPicPr>
          <p:nvPr/>
        </p:nvPicPr>
        <p:blipFill>
          <a:blip r:embed="rId4"/>
          <a:stretch>
            <a:fillRect/>
          </a:stretch>
        </p:blipFill>
        <p:spPr>
          <a:xfrm>
            <a:off x="6855447" y="1140804"/>
            <a:ext cx="5104983" cy="5547334"/>
          </a:xfrm>
          <a:prstGeom prst="rect">
            <a:avLst/>
          </a:prstGeom>
        </p:spPr>
      </p:pic>
    </p:spTree>
    <p:extLst>
      <p:ext uri="{BB962C8B-B14F-4D97-AF65-F5344CB8AC3E}">
        <p14:creationId xmlns:p14="http://schemas.microsoft.com/office/powerpoint/2010/main" val="6129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תמונה 1">
            <a:extLst>
              <a:ext uri="{FF2B5EF4-FFF2-40B4-BE49-F238E27FC236}">
                <a16:creationId xmlns:a16="http://schemas.microsoft.com/office/drawing/2014/main" id="{9960C4A6-E6A5-DDF3-EA3E-FF7A2D1726B7}"/>
              </a:ext>
            </a:extLst>
          </p:cNvPr>
          <p:cNvPicPr>
            <a:picLocks noChangeAspect="1"/>
          </p:cNvPicPr>
          <p:nvPr/>
        </p:nvPicPr>
        <p:blipFill>
          <a:blip r:embed="rId3"/>
          <a:stretch>
            <a:fillRect/>
          </a:stretch>
        </p:blipFill>
        <p:spPr>
          <a:xfrm>
            <a:off x="6200121" y="1789043"/>
            <a:ext cx="5621766" cy="4562299"/>
          </a:xfrm>
          <a:prstGeom prst="rect">
            <a:avLst/>
          </a:prstGeom>
        </p:spPr>
      </p:pic>
      <p:sp>
        <p:nvSpPr>
          <p:cNvPr id="7" name="תיבת טקסט 6">
            <a:extLst>
              <a:ext uri="{FF2B5EF4-FFF2-40B4-BE49-F238E27FC236}">
                <a16:creationId xmlns:a16="http://schemas.microsoft.com/office/drawing/2014/main" id="{2C2F825C-9E5B-509E-2BBC-D5D4AE910D07}"/>
              </a:ext>
            </a:extLst>
          </p:cNvPr>
          <p:cNvSpPr txBox="1"/>
          <p:nvPr/>
        </p:nvSpPr>
        <p:spPr>
          <a:xfrm>
            <a:off x="3594100" y="416886"/>
            <a:ext cx="5003799" cy="76944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4400" b="0" i="0" u="none" strike="noStrike" kern="1200" cap="none" spc="-61" normalizeH="0" baseline="0" noProof="0" dirty="0">
                <a:ln>
                  <a:noFill/>
                </a:ln>
                <a:solidFill>
                  <a:srgbClr val="7030A0"/>
                </a:solidFill>
                <a:effectLst/>
                <a:uLnTx/>
                <a:uFill>
                  <a:solidFill>
                    <a:srgbClr val="5E5E5E"/>
                  </a:solidFill>
                </a:uFill>
                <a:latin typeface="Trade Gothic Inline" panose="020B0604020202020204" pitchFamily="34" charset="0"/>
                <a:ea typeface="+mn-ea"/>
                <a:cs typeface="Aharoni" panose="02010803020104030203" pitchFamily="2" charset="-79"/>
                <a:sym typeface="Helvetica Neue"/>
              </a:rPr>
              <a:t>The technology</a:t>
            </a:r>
            <a:endParaRPr kumimoji="0" lang="he-IL" sz="2000" b="0" i="0" u="none" strike="noStrike" kern="1200" cap="none" spc="0" normalizeH="0" baseline="0" noProof="0" dirty="0">
              <a:ln>
                <a:noFill/>
              </a:ln>
              <a:solidFill>
                <a:srgbClr val="7030A0"/>
              </a:solidFill>
              <a:effectLst/>
              <a:uLnTx/>
              <a:uFillTx/>
              <a:latin typeface="Trade Gothic Inline" panose="020B0604020202020204" pitchFamily="34" charset="0"/>
              <a:ea typeface="+mn-ea"/>
              <a:cs typeface="Aharoni" panose="02010803020104030203" pitchFamily="2" charset="-79"/>
            </a:endParaRPr>
          </a:p>
        </p:txBody>
      </p:sp>
      <p:sp>
        <p:nvSpPr>
          <p:cNvPr id="10" name="תיבת טקסט 9">
            <a:extLst>
              <a:ext uri="{FF2B5EF4-FFF2-40B4-BE49-F238E27FC236}">
                <a16:creationId xmlns:a16="http://schemas.microsoft.com/office/drawing/2014/main" id="{E8FB290C-D35A-B4CF-2D80-2F90FE63DDA0}"/>
              </a:ext>
            </a:extLst>
          </p:cNvPr>
          <p:cNvSpPr txBox="1"/>
          <p:nvPr/>
        </p:nvSpPr>
        <p:spPr>
          <a:xfrm>
            <a:off x="859494" y="1869589"/>
            <a:ext cx="4735762" cy="4401205"/>
          </a:xfrm>
          <a:prstGeom prst="rect">
            <a:avLst/>
          </a:prstGeom>
          <a:noFill/>
        </p:spPr>
        <p:txBody>
          <a:bodyPr wrap="square">
            <a:spAutoFit/>
          </a:bodyPr>
          <a:lstStyle/>
          <a:p>
            <a:pPr algn="l" rtl="0"/>
            <a:r>
              <a:rPr lang="en-US" sz="2800" dirty="0">
                <a:latin typeface="inherit"/>
              </a:rPr>
              <a:t>The diagram shows how the neural impulse passes from exposure to the chemical to the neural response, the sensory hair (left), contains pores through which the chemicals penetrate and come in contact with the receptor system located on the nerve cell branch, the dendrites.</a:t>
            </a:r>
            <a:endParaRPr lang="he-IL" sz="2800" dirty="0">
              <a:latin typeface="inherit"/>
            </a:endParaRPr>
          </a:p>
        </p:txBody>
      </p:sp>
    </p:spTree>
    <p:extLst>
      <p:ext uri="{BB962C8B-B14F-4D97-AF65-F5344CB8AC3E}">
        <p14:creationId xmlns:p14="http://schemas.microsoft.com/office/powerpoint/2010/main" val="273081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9000">
              <a:srgbClr val="66FF33"/>
            </a:gs>
            <a:gs pos="80000">
              <a:srgbClr val="D5F709"/>
            </a:gs>
            <a:gs pos="100000">
              <a:srgbClr val="D5F70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123738" y="6597650"/>
            <a:ext cx="68262" cy="90488"/>
          </a:xfrm>
          <a:prstGeom prst="rect">
            <a:avLst/>
          </a:prstGeom>
        </p:spPr>
        <p:txBody>
          <a:bodyPr>
            <a:normAutofit fontScale="25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1524000" y="6611780"/>
            <a:ext cx="9144000" cy="24622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תיבת טקסט 6">
            <a:extLst>
              <a:ext uri="{FF2B5EF4-FFF2-40B4-BE49-F238E27FC236}">
                <a16:creationId xmlns:a16="http://schemas.microsoft.com/office/drawing/2014/main" id="{7979051C-5743-2089-DD50-BAE331DD9963}"/>
              </a:ext>
            </a:extLst>
          </p:cNvPr>
          <p:cNvSpPr txBox="1"/>
          <p:nvPr/>
        </p:nvSpPr>
        <p:spPr>
          <a:xfrm>
            <a:off x="459376" y="1844342"/>
            <a:ext cx="10404565" cy="4031873"/>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inherit"/>
              </a:rPr>
              <a:t>Formic acid production:</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inherit"/>
              </a:rPr>
              <a:t>Formic acid is an acidic organic compound with a </a:t>
            </a:r>
            <a:r>
              <a:rPr lang="en-US" sz="2800" dirty="0" err="1">
                <a:solidFill>
                  <a:prstClr val="black"/>
                </a:solidFill>
                <a:latin typeface="inherit"/>
              </a:rPr>
              <a:t>pKa</a:t>
            </a:r>
            <a:r>
              <a:rPr lang="en-US" sz="2800" dirty="0">
                <a:solidFill>
                  <a:prstClr val="black"/>
                </a:solidFill>
                <a:latin typeface="inherit"/>
              </a:rPr>
              <a:t> of 3.75 and its molar mass is 46 g / mol. It is the simplest carboxylic </a:t>
            </a:r>
            <a:r>
              <a:rPr lang="en-US" sz="3200" dirty="0">
                <a:solidFill>
                  <a:prstClr val="black"/>
                </a:solidFill>
                <a:latin typeface="inherit"/>
              </a:rPr>
              <a:t>acid</a:t>
            </a:r>
            <a:r>
              <a:rPr lang="en-US" sz="2800" dirty="0">
                <a:solidFill>
                  <a:prstClr val="black"/>
                </a:solidFill>
                <a:latin typeface="inherit"/>
              </a:rPr>
              <a:t>.</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inherit"/>
              </a:rPr>
              <a:t>In the wild, formic acid is found in the bites and insect bites of the bee group (</a:t>
            </a:r>
            <a:r>
              <a:rPr lang="en-US" sz="2800" dirty="0" err="1">
                <a:solidFill>
                  <a:prstClr val="black"/>
                </a:solidFill>
                <a:latin typeface="inherit"/>
              </a:rPr>
              <a:t>Himnoftra</a:t>
            </a:r>
            <a:r>
              <a:rPr lang="en-US" sz="2800" dirty="0">
                <a:solidFill>
                  <a:prstClr val="black"/>
                </a:solidFill>
                <a:latin typeface="inherit"/>
              </a:rPr>
              <a:t>) which includes bees and ants. Ants produce formic acid for defensive and offensive reasons.</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inherit"/>
              </a:rPr>
              <a:t>Formic acid is also one of the active ingredients in the thorns of most nettle species. </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inherit"/>
              </a:rPr>
              <a:t>When stung from nettle plant, it is the cause of burning in the skin.</a:t>
            </a:r>
          </a:p>
        </p:txBody>
      </p:sp>
      <p:sp>
        <p:nvSpPr>
          <p:cNvPr id="10" name="כותרת 1">
            <a:extLst>
              <a:ext uri="{FF2B5EF4-FFF2-40B4-BE49-F238E27FC236}">
                <a16:creationId xmlns:a16="http://schemas.microsoft.com/office/drawing/2014/main" id="{DD0EA331-6CA6-7CFE-AB4C-B2C4C2AA4AF7}"/>
              </a:ext>
            </a:extLst>
          </p:cNvPr>
          <p:cNvSpPr>
            <a:spLocks noGrp="1"/>
          </p:cNvSpPr>
          <p:nvPr>
            <p:ph type="title"/>
          </p:nvPr>
        </p:nvSpPr>
        <p:spPr>
          <a:xfrm>
            <a:off x="326572" y="310507"/>
            <a:ext cx="11963400" cy="1325563"/>
          </a:xfrm>
        </p:spPr>
        <p:txBody>
          <a:bodyPr/>
          <a:lstStyle/>
          <a:p>
            <a:pPr algn="l" rtl="0"/>
            <a:r>
              <a:rPr lang="en-US" spc="-61" dirty="0">
                <a:solidFill>
                  <a:srgbClr val="7030A0"/>
                </a:solidFill>
                <a:uFill>
                  <a:solidFill>
                    <a:srgbClr val="5E5E5E"/>
                  </a:solidFill>
                </a:uFill>
                <a:latin typeface="Trade Gothic Inline" panose="020B0604020202020204" pitchFamily="34" charset="0"/>
                <a:ea typeface="+mn-ea"/>
                <a:cs typeface="+mn-cs"/>
              </a:rPr>
              <a:t>Reactions to form active Ingredient</a:t>
            </a:r>
            <a:endParaRPr lang="he-IL" spc="-61" dirty="0">
              <a:solidFill>
                <a:srgbClr val="7030A0"/>
              </a:solidFill>
              <a:uFill>
                <a:solidFill>
                  <a:srgbClr val="5E5E5E"/>
                </a:solidFill>
              </a:uFill>
              <a:latin typeface="Trade Gothic Inline" panose="020B0604020202020204" pitchFamily="34" charset="0"/>
              <a:ea typeface="+mn-ea"/>
              <a:cs typeface="+mn-cs"/>
            </a:endParaRPr>
          </a:p>
        </p:txBody>
      </p:sp>
    </p:spTree>
    <p:extLst>
      <p:ext uri="{BB962C8B-B14F-4D97-AF65-F5344CB8AC3E}">
        <p14:creationId xmlns:p14="http://schemas.microsoft.com/office/powerpoint/2010/main" val="241597442"/>
      </p:ext>
    </p:extLst>
  </p:cSld>
  <p:clrMapOvr>
    <a:masterClrMapping/>
  </p:clrMapOvr>
</p:sld>
</file>

<file path=ppt/theme/theme1.xml><?xml version="1.0" encoding="utf-8"?>
<a:theme xmlns:a="http://schemas.openxmlformats.org/drawingml/2006/main" name="ערכת נושא Office">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K">
    <a:dk1>
      <a:sysClr val="windowText" lastClr="000000"/>
    </a:dk1>
    <a:lt1>
      <a:sysClr val="window" lastClr="FFFFFF"/>
    </a:lt1>
    <a:dk2>
      <a:srgbClr val="54534A"/>
    </a:dk2>
    <a:lt2>
      <a:srgbClr val="E7E6E6"/>
    </a:lt2>
    <a:accent1>
      <a:srgbClr val="584023"/>
    </a:accent1>
    <a:accent2>
      <a:srgbClr val="FDB913"/>
    </a:accent2>
    <a:accent3>
      <a:srgbClr val="CE605B"/>
    </a:accent3>
    <a:accent4>
      <a:srgbClr val="F78E1E"/>
    </a:accent4>
    <a:accent5>
      <a:srgbClr val="A38961"/>
    </a:accent5>
    <a:accent6>
      <a:srgbClr val="C1CE30"/>
    </a:accent6>
    <a:hlink>
      <a:srgbClr val="584023"/>
    </a:hlink>
    <a:folHlink>
      <a:srgbClr val="C1CE30"/>
    </a:folHlink>
  </a:clrScheme>
  <a:fontScheme name="calibri">
    <a:majorFont>
      <a:latin typeface="Calibri"/>
      <a:ea typeface=""/>
      <a:cs typeface="Times New Roman"/>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TK">
    <a:dk1>
      <a:sysClr val="windowText" lastClr="000000"/>
    </a:dk1>
    <a:lt1>
      <a:sysClr val="window" lastClr="FFFFFF"/>
    </a:lt1>
    <a:dk2>
      <a:srgbClr val="54534A"/>
    </a:dk2>
    <a:lt2>
      <a:srgbClr val="E7E6E6"/>
    </a:lt2>
    <a:accent1>
      <a:srgbClr val="584023"/>
    </a:accent1>
    <a:accent2>
      <a:srgbClr val="FDB913"/>
    </a:accent2>
    <a:accent3>
      <a:srgbClr val="CE605B"/>
    </a:accent3>
    <a:accent4>
      <a:srgbClr val="F78E1E"/>
    </a:accent4>
    <a:accent5>
      <a:srgbClr val="A38961"/>
    </a:accent5>
    <a:accent6>
      <a:srgbClr val="C1CE30"/>
    </a:accent6>
    <a:hlink>
      <a:srgbClr val="584023"/>
    </a:hlink>
    <a:folHlink>
      <a:srgbClr val="C1CE30"/>
    </a:folHlink>
  </a:clrScheme>
  <a:fontScheme name="calibri">
    <a:majorFont>
      <a:latin typeface="Calibri"/>
      <a:ea typeface=""/>
      <a:cs typeface="Times New Roman"/>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31537</TotalTime>
  <Words>1528</Words>
  <Application>Microsoft Office PowerPoint</Application>
  <PresentationFormat>מסך רחב</PresentationFormat>
  <Paragraphs>198</Paragraphs>
  <Slides>20</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20</vt:i4>
      </vt:variant>
    </vt:vector>
  </HeadingPairs>
  <TitlesOfParts>
    <vt:vector size="32" baseType="lpstr">
      <vt:lpstr>Abadi</vt:lpstr>
      <vt:lpstr>Arial</vt:lpstr>
      <vt:lpstr>Bell MT</vt:lpstr>
      <vt:lpstr>Calibri</vt:lpstr>
      <vt:lpstr>Franklin Gothic Book</vt:lpstr>
      <vt:lpstr>Franklin Gothic Medium</vt:lpstr>
      <vt:lpstr>Helvetica Neue</vt:lpstr>
      <vt:lpstr>inherit</vt:lpstr>
      <vt:lpstr>Tahoma</vt:lpstr>
      <vt:lpstr>Trade Gothic Inline</vt:lpstr>
      <vt:lpstr>ערכת נושא Office</vt:lpstr>
      <vt:lpstr>Office Theme</vt:lpstr>
      <vt:lpstr>Edge eco Technology </vt:lpstr>
      <vt:lpstr>מצגת של PowerPoint‏</vt:lpstr>
      <vt:lpstr>A pesticide for plant protection, with a wide range of activities against harmful arthropods. No toxins residues. Contains several active mechanisms against pests, attacking several vulnerabilities. effective in 0.1% concentration. Biodegradable preparation: does not accumulate in the environment or in groundwater, does not harm biodiversity. Source of renewable raw materials.</vt:lpstr>
      <vt:lpstr>מצגת של PowerPoint‏</vt:lpstr>
      <vt:lpstr>מצגת של PowerPoint‏</vt:lpstr>
      <vt:lpstr>מצגת של PowerPoint‏</vt:lpstr>
      <vt:lpstr>מצגת של PowerPoint‏</vt:lpstr>
      <vt:lpstr>מצגת של PowerPoint‏</vt:lpstr>
      <vt:lpstr>Reactions to form active Ingredient</vt:lpstr>
      <vt:lpstr>Reactions to form active Ingredient</vt:lpstr>
      <vt:lpstr>Reactions to form active Ingredient</vt:lpstr>
      <vt:lpstr>existing Agricultural uses of formic acid</vt:lpstr>
      <vt:lpstr>Limitations of use of oxalic acid in agriculture</vt:lpstr>
      <vt:lpstr>Price estimate per liter of preparation</vt:lpstr>
      <vt:lpstr>Field trial results for efficacy</vt:lpstr>
      <vt:lpstr>Field trial results for efficacy</vt:lpstr>
      <vt:lpstr>Summary</vt:lpstr>
      <vt:lpstr>Business Proposal</vt:lpstr>
      <vt:lpstr>Procedure and costs</vt:lpstr>
      <vt:lpstr>תודה רבה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Revital</dc:creator>
  <cp:lastModifiedBy>Ido ofek</cp:lastModifiedBy>
  <cp:revision>681</cp:revision>
  <dcterms:created xsi:type="dcterms:W3CDTF">2018-05-21T03:48:59Z</dcterms:created>
  <dcterms:modified xsi:type="dcterms:W3CDTF">2022-06-13T16:10:42Z</dcterms:modified>
</cp:coreProperties>
</file>