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6" r:id="rId2"/>
    <p:sldId id="262" r:id="rId3"/>
    <p:sldId id="288" r:id="rId4"/>
    <p:sldId id="297" r:id="rId5"/>
    <p:sldId id="289" r:id="rId6"/>
    <p:sldId id="298" r:id="rId7"/>
    <p:sldId id="299" r:id="rId8"/>
    <p:sldId id="314" r:id="rId9"/>
    <p:sldId id="301" r:id="rId10"/>
    <p:sldId id="312" r:id="rId11"/>
    <p:sldId id="313" r:id="rId12"/>
    <p:sldId id="302" r:id="rId13"/>
    <p:sldId id="303" r:id="rId14"/>
    <p:sldId id="304" r:id="rId15"/>
    <p:sldId id="305" r:id="rId16"/>
    <p:sldId id="308" r:id="rId17"/>
    <p:sldId id="309" r:id="rId18"/>
    <p:sldId id="311" r:id="rId19"/>
    <p:sldId id="310" r:id="rId20"/>
    <p:sldId id="293" r:id="rId21"/>
    <p:sldId id="294" r:id="rId22"/>
    <p:sldId id="300" r:id="rId23"/>
    <p:sldId id="306" r:id="rId24"/>
  </p:sldIdLst>
  <p:sldSz cx="9144000" cy="6858000" type="screen4x3"/>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9DBB9"/>
    <a:srgbClr val="F4D723"/>
    <a:srgbClr val="334859"/>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400" y="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en-US"/>
          </a:p>
        </p:txBody>
      </p:sp>
      <p:sp>
        <p:nvSpPr>
          <p:cNvPr id="3" name="Date Placeholder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1300"/>
            </a:lvl1pPr>
          </a:lstStyle>
          <a:p>
            <a:fld id="{4906B436-B80E-4A4A-8EE9-7352D73882C1}" type="datetimeFigureOut">
              <a:rPr lang="en-US" smtClean="0"/>
              <a:pPr/>
              <a:t>2/14/2024</a:t>
            </a:fld>
            <a:endParaRPr lang="en-US"/>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endParaRPr lang="en-US"/>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9066" tIns="49533" rIns="99066" bIns="495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1300"/>
            </a:lvl1pPr>
          </a:lstStyle>
          <a:p>
            <a:fld id="{A78CAA4A-D71E-404F-9D1F-B0388B0C66E6}" type="slidenum">
              <a:rPr lang="en-US" smtClean="0"/>
              <a:pPr/>
              <a:t>‹#›</a:t>
            </a:fld>
            <a:endParaRPr lang="en-US"/>
          </a:p>
        </p:txBody>
      </p:sp>
    </p:spTree>
    <p:extLst>
      <p:ext uri="{BB962C8B-B14F-4D97-AF65-F5344CB8AC3E}">
        <p14:creationId xmlns:p14="http://schemas.microsoft.com/office/powerpoint/2010/main" val="17337910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799345-8226-6A4D-8D21-9A19353F8FB7}" type="datetimeFigureOut">
              <a:rPr lang="en-US" smtClean="0"/>
              <a:pPr/>
              <a:t>2/14/2024</a:t>
            </a:fld>
            <a:endParaRPr lang="en-US"/>
          </a:p>
        </p:txBody>
      </p:sp>
      <p:sp>
        <p:nvSpPr>
          <p:cNvPr id="5" name="Footer Placeholder 4"/>
          <p:cNvSpPr>
            <a:spLocks noGrp="1"/>
          </p:cNvSpPr>
          <p:nvPr>
            <p:ph type="ftr" sz="quarter" idx="11"/>
          </p:nvPr>
        </p:nvSpPr>
        <p:spPr/>
        <p:txBody>
          <a:bodyPr/>
          <a:lstStyle/>
          <a:p>
            <a:r>
              <a:rPr lang="en-US" dirty="0"/>
              <a:t>IBM </a:t>
            </a:r>
            <a:r>
              <a:rPr lang="en-US" dirty="0" err="1"/>
              <a:t>Blockchain</a:t>
            </a:r>
            <a:r>
              <a:rPr lang="en-US" dirty="0"/>
              <a:t> 2015</a:t>
            </a:r>
          </a:p>
        </p:txBody>
      </p:sp>
      <p:sp>
        <p:nvSpPr>
          <p:cNvPr id="6" name="Slide Number Placeholder 5"/>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149611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99345-8226-6A4D-8D21-9A19353F8FB7}"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20467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99345-8226-6A4D-8D21-9A19353F8FB7}"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148663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hape 8"/>
          <p:cNvSpPr>
            <a:spLocks noGrp="1"/>
          </p:cNvSpPr>
          <p:nvPr>
            <p:ph type="title"/>
          </p:nvPr>
        </p:nvSpPr>
        <p:spPr>
          <a:xfrm>
            <a:off x="365559" y="741662"/>
            <a:ext cx="6038850" cy="2819801"/>
          </a:xfrm>
          <a:prstGeom prst="rect">
            <a:avLst/>
          </a:prstGeom>
        </p:spPr>
        <p:txBody>
          <a:bodyPr anchor="t">
            <a:normAutofit/>
          </a:bodyPr>
          <a:lstStyle>
            <a:lvl1pPr marR="22289" algn="l" defTabSz="227838">
              <a:lnSpc>
                <a:spcPct val="80000"/>
              </a:lnSpc>
              <a:defRPr sz="4400" b="1" strike="noStrike" spc="-61">
                <a:solidFill>
                  <a:srgbClr val="FFFFFF"/>
                </a:solidFill>
                <a:uFill>
                  <a:solidFill>
                    <a:srgbClr val="5E5E5E"/>
                  </a:solidFill>
                </a:uFill>
                <a:latin typeface="Helvetica Neue"/>
                <a:ea typeface="Helvetica Neue"/>
                <a:cs typeface="Helvetica Neue"/>
                <a:sym typeface="Helvetica Neue"/>
              </a:defRPr>
            </a:lvl1pPr>
          </a:lstStyle>
          <a:p>
            <a:pPr lvl="0">
              <a:defRPr sz="1800" b="0" spc="0">
                <a:solidFill>
                  <a:srgbClr val="000000"/>
                </a:solidFill>
                <a:uFillTx/>
              </a:defRPr>
            </a:pPr>
            <a:endParaRPr sz="2000" b="1" spc="-61" dirty="0">
              <a:solidFill>
                <a:srgbClr val="53585F"/>
              </a:solidFill>
              <a:uFill>
                <a:solidFill>
                  <a:srgbClr val="5E5E5E"/>
                </a:solidFill>
              </a:uFill>
            </a:endParaRPr>
          </a:p>
        </p:txBody>
      </p:sp>
    </p:spTree>
    <p:extLst>
      <p:ext uri="{BB962C8B-B14F-4D97-AF65-F5344CB8AC3E}">
        <p14:creationId xmlns:p14="http://schemas.microsoft.com/office/powerpoint/2010/main" val="345806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799345-8226-6A4D-8D21-9A19353F8FB7}" type="datetimeFigureOut">
              <a:rPr lang="en-US" smtClean="0"/>
              <a:pPr/>
              <a:t>2/14/2024</a:t>
            </a:fld>
            <a:endParaRPr lang="en-US"/>
          </a:p>
        </p:txBody>
      </p:sp>
      <p:sp>
        <p:nvSpPr>
          <p:cNvPr id="5" name="Footer Placeholder 4"/>
          <p:cNvSpPr>
            <a:spLocks noGrp="1"/>
          </p:cNvSpPr>
          <p:nvPr>
            <p:ph type="ftr" sz="quarter" idx="11"/>
          </p:nvPr>
        </p:nvSpPr>
        <p:spPr/>
        <p:txBody>
          <a:bodyPr/>
          <a:lstStyle/>
          <a:p>
            <a:r>
              <a:rPr lang="en-US" dirty="0"/>
              <a:t>IBM </a:t>
            </a:r>
            <a:r>
              <a:rPr lang="en-US" dirty="0" err="1"/>
              <a:t>Blockchain</a:t>
            </a:r>
            <a:endParaRPr lang="en-US" dirty="0"/>
          </a:p>
        </p:txBody>
      </p:sp>
      <p:sp>
        <p:nvSpPr>
          <p:cNvPr id="6" name="Slide Number Placeholder 5"/>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332644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799345-8226-6A4D-8D21-9A19353F8FB7}" type="datetimeFigureOut">
              <a:rPr lang="en-US" smtClean="0"/>
              <a:pPr/>
              <a:t>2/14/2024</a:t>
            </a:fld>
            <a:endParaRPr lang="en-US"/>
          </a:p>
        </p:txBody>
      </p:sp>
      <p:sp>
        <p:nvSpPr>
          <p:cNvPr id="5" name="Footer Placeholder 4"/>
          <p:cNvSpPr>
            <a:spLocks noGrp="1"/>
          </p:cNvSpPr>
          <p:nvPr>
            <p:ph type="ftr" sz="quarter" idx="11"/>
          </p:nvPr>
        </p:nvSpPr>
        <p:spPr/>
        <p:txBody>
          <a:bodyPr/>
          <a:lstStyle/>
          <a:p>
            <a:r>
              <a:rPr lang="en-US" dirty="0"/>
              <a:t>IBM </a:t>
            </a:r>
            <a:r>
              <a:rPr lang="en-US" dirty="0" err="1"/>
              <a:t>Blockchain</a:t>
            </a:r>
            <a:r>
              <a:rPr lang="en-US" dirty="0"/>
              <a:t> 2015</a:t>
            </a:r>
          </a:p>
        </p:txBody>
      </p:sp>
      <p:sp>
        <p:nvSpPr>
          <p:cNvPr id="6" name="Slide Number Placeholder 5"/>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298666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799345-8226-6A4D-8D21-9A19353F8FB7}" type="datetimeFigureOut">
              <a:rPr lang="en-US" smtClean="0"/>
              <a:pPr/>
              <a:t>2/14/2024</a:t>
            </a:fld>
            <a:endParaRPr lang="en-US"/>
          </a:p>
        </p:txBody>
      </p:sp>
      <p:sp>
        <p:nvSpPr>
          <p:cNvPr id="6" name="Footer Placeholder 5"/>
          <p:cNvSpPr>
            <a:spLocks noGrp="1"/>
          </p:cNvSpPr>
          <p:nvPr>
            <p:ph type="ftr" sz="quarter" idx="11"/>
          </p:nvPr>
        </p:nvSpPr>
        <p:spPr/>
        <p:txBody>
          <a:bodyPr/>
          <a:lstStyle/>
          <a:p>
            <a:r>
              <a:rPr lang="en-US" dirty="0"/>
              <a:t>IBM </a:t>
            </a:r>
            <a:r>
              <a:rPr lang="en-US" dirty="0" err="1"/>
              <a:t>Blockchain</a:t>
            </a:r>
            <a:r>
              <a:rPr lang="en-US" dirty="0"/>
              <a:t> 2015</a:t>
            </a:r>
          </a:p>
        </p:txBody>
      </p:sp>
      <p:sp>
        <p:nvSpPr>
          <p:cNvPr id="7" name="Slide Number Placeholder 6"/>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821571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799345-8226-6A4D-8D21-9A19353F8FB7}" type="datetimeFigureOut">
              <a:rPr lang="en-US" smtClean="0"/>
              <a:pPr/>
              <a:t>2/14/2024</a:t>
            </a:fld>
            <a:endParaRPr lang="en-US"/>
          </a:p>
        </p:txBody>
      </p:sp>
      <p:sp>
        <p:nvSpPr>
          <p:cNvPr id="8" name="Footer Placeholder 7"/>
          <p:cNvSpPr>
            <a:spLocks noGrp="1"/>
          </p:cNvSpPr>
          <p:nvPr>
            <p:ph type="ftr" sz="quarter" idx="11"/>
          </p:nvPr>
        </p:nvSpPr>
        <p:spPr/>
        <p:txBody>
          <a:bodyPr/>
          <a:lstStyle/>
          <a:p>
            <a:r>
              <a:rPr lang="en-US" dirty="0"/>
              <a:t>IBM </a:t>
            </a:r>
            <a:r>
              <a:rPr lang="en-US" dirty="0" err="1"/>
              <a:t>Blockchain</a:t>
            </a:r>
            <a:r>
              <a:rPr lang="en-US" dirty="0"/>
              <a:t> 2015</a:t>
            </a:r>
          </a:p>
          <a:p>
            <a:endParaRPr lang="en-US" dirty="0"/>
          </a:p>
        </p:txBody>
      </p:sp>
      <p:sp>
        <p:nvSpPr>
          <p:cNvPr id="9" name="Slide Number Placeholder 8"/>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624544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799345-8226-6A4D-8D21-9A19353F8FB7}" type="datetimeFigureOut">
              <a:rPr lang="en-US" smtClean="0"/>
              <a:pPr/>
              <a:t>2/14/2024</a:t>
            </a:fld>
            <a:endParaRPr lang="en-US"/>
          </a:p>
        </p:txBody>
      </p:sp>
      <p:sp>
        <p:nvSpPr>
          <p:cNvPr id="4" name="Footer Placeholder 3"/>
          <p:cNvSpPr>
            <a:spLocks noGrp="1"/>
          </p:cNvSpPr>
          <p:nvPr>
            <p:ph type="ftr" sz="quarter" idx="11"/>
          </p:nvPr>
        </p:nvSpPr>
        <p:spPr/>
        <p:txBody>
          <a:bodyPr/>
          <a:lstStyle/>
          <a:p>
            <a:r>
              <a:rPr lang="en-US" dirty="0"/>
              <a:t>IBM </a:t>
            </a:r>
            <a:r>
              <a:rPr lang="en-US" dirty="0" err="1"/>
              <a:t>Blockchain</a:t>
            </a:r>
            <a:r>
              <a:rPr lang="en-US" dirty="0"/>
              <a:t> 2015</a:t>
            </a:r>
          </a:p>
          <a:p>
            <a:endParaRPr lang="en-US" dirty="0"/>
          </a:p>
        </p:txBody>
      </p:sp>
      <p:sp>
        <p:nvSpPr>
          <p:cNvPr id="5" name="Slide Number Placeholder 4"/>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265407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99345-8226-6A4D-8D21-9A19353F8FB7}"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184188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799345-8226-6A4D-8D21-9A19353F8FB7}"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3629931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799345-8226-6A4D-8D21-9A19353F8FB7}"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43B84A-88CB-2249-BFE1-942A99D63D84}" type="slidenum">
              <a:rPr lang="en-US" smtClean="0"/>
              <a:pPr/>
              <a:t>‹#›</a:t>
            </a:fld>
            <a:endParaRPr lang="en-US"/>
          </a:p>
        </p:txBody>
      </p:sp>
    </p:spTree>
    <p:extLst>
      <p:ext uri="{BB962C8B-B14F-4D97-AF65-F5344CB8AC3E}">
        <p14:creationId xmlns:p14="http://schemas.microsoft.com/office/powerpoint/2010/main" val="3765112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DBB9">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99345-8226-6A4D-8D21-9A19353F8FB7}" type="datetimeFigureOut">
              <a:rPr lang="en-US" smtClean="0"/>
              <a:pPr/>
              <a:t>2/14/2024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IBM </a:t>
            </a:r>
            <a:r>
              <a:rPr lang="en-US" dirty="0" err="1"/>
              <a:t>Blockchain</a:t>
            </a:r>
            <a:r>
              <a:rPr lang="en-US" dirty="0"/>
              <a:t> 2015</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3B84A-88CB-2249-BFE1-942A99D63D84}" type="slidenum">
              <a:rPr lang="en-US" smtClean="0"/>
              <a:pPr/>
              <a:t>‹#›</a:t>
            </a:fld>
            <a:endParaRPr lang="en-US"/>
          </a:p>
        </p:txBody>
      </p:sp>
    </p:spTree>
    <p:extLst>
      <p:ext uri="{BB962C8B-B14F-4D97-AF65-F5344CB8AC3E}">
        <p14:creationId xmlns:p14="http://schemas.microsoft.com/office/powerpoint/2010/main" val="3723359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FD1317-08B6-5E5E-88B2-1E4465E0485E}"/>
              </a:ext>
            </a:extLst>
          </p:cNvPr>
          <p:cNvPicPr>
            <a:picLocks noChangeAspect="1"/>
          </p:cNvPicPr>
          <p:nvPr/>
        </p:nvPicPr>
        <p:blipFill>
          <a:blip r:embed="rId2"/>
          <a:stretch>
            <a:fillRect/>
          </a:stretch>
        </p:blipFill>
        <p:spPr>
          <a:xfrm>
            <a:off x="0" y="1086658"/>
            <a:ext cx="12382959" cy="7179557"/>
          </a:xfrm>
          <a:prstGeom prst="rect">
            <a:avLst/>
          </a:prstGeom>
        </p:spPr>
      </p:pic>
      <p:sp>
        <p:nvSpPr>
          <p:cNvPr id="6" name="תיבת טקסט 5">
            <a:extLst>
              <a:ext uri="{FF2B5EF4-FFF2-40B4-BE49-F238E27FC236}">
                <a16:creationId xmlns:a16="http://schemas.microsoft.com/office/drawing/2014/main" id="{EEEF238E-82B7-A831-B205-B3EEEB5172F3}"/>
              </a:ext>
            </a:extLst>
          </p:cNvPr>
          <p:cNvSpPr txBox="1"/>
          <p:nvPr/>
        </p:nvSpPr>
        <p:spPr>
          <a:xfrm>
            <a:off x="3037901" y="6043610"/>
            <a:ext cx="3704422" cy="646331"/>
          </a:xfrm>
          <a:prstGeom prst="rect">
            <a:avLst/>
          </a:prstGeom>
          <a:noFill/>
        </p:spPr>
        <p:txBody>
          <a:bodyPr wrap="square">
            <a:spAutoFit/>
          </a:bodyPr>
          <a:lstStyle/>
          <a:p>
            <a:r>
              <a:rPr lang="en-US" sz="3600" dirty="0">
                <a:effectLst>
                  <a:outerShdw blurRad="38100" dist="38100" dir="2700000" algn="tl">
                    <a:srgbClr val="000000">
                      <a:alpha val="43137"/>
                    </a:srgbClr>
                  </a:outerShdw>
                </a:effectLst>
              </a:rPr>
              <a:t>Crème de Eco</a:t>
            </a:r>
            <a:endParaRPr lang="he-IL"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9835C30D-69ED-35AD-14A0-55CBEAB813AE}"/>
              </a:ext>
            </a:extLst>
          </p:cNvPr>
          <p:cNvSpPr>
            <a:spLocks noGrp="1"/>
          </p:cNvSpPr>
          <p:nvPr>
            <p:ph type="title"/>
          </p:nvPr>
        </p:nvSpPr>
        <p:spPr>
          <a:xfrm>
            <a:off x="2073897" y="163084"/>
            <a:ext cx="4996206" cy="758087"/>
          </a:xfrm>
        </p:spPr>
        <p:txBody>
          <a:bodyPr>
            <a:noAutofit/>
          </a:bodyPr>
          <a:lstStyle/>
          <a:p>
            <a:pPr algn="ctr"/>
            <a:r>
              <a:rPr lang="en-US" sz="6000" dirty="0">
                <a:solidFill>
                  <a:srgbClr val="CC9900"/>
                </a:solidFill>
                <a:latin typeface="Bell MT" panose="02020503060305020303" pitchFamily="18" charset="0"/>
              </a:rPr>
              <a:t>The future</a:t>
            </a:r>
            <a:br>
              <a:rPr lang="en-US" sz="6000" dirty="0">
                <a:solidFill>
                  <a:srgbClr val="CC9900"/>
                </a:solidFill>
                <a:latin typeface="Bell MT" panose="02020503060305020303" pitchFamily="18" charset="0"/>
              </a:rPr>
            </a:br>
            <a:r>
              <a:rPr lang="en-US" sz="6000" dirty="0">
                <a:solidFill>
                  <a:srgbClr val="CC9900"/>
                </a:solidFill>
                <a:latin typeface="Bell MT" panose="02020503060305020303" pitchFamily="18" charset="0"/>
              </a:rPr>
              <a:t>of Cosmetic</a:t>
            </a:r>
            <a:br>
              <a:rPr lang="en-US" sz="6000" dirty="0">
                <a:solidFill>
                  <a:srgbClr val="CC9900"/>
                </a:solidFill>
                <a:latin typeface="Bell MT" panose="02020503060305020303" pitchFamily="18" charset="0"/>
              </a:rPr>
            </a:br>
            <a:endParaRPr lang="en-US" sz="6000" dirty="0">
              <a:solidFill>
                <a:srgbClr val="CC9900"/>
              </a:solidFill>
              <a:latin typeface="Bell MT" panose="02020503060305020303" pitchFamily="18" charset="0"/>
            </a:endParaRPr>
          </a:p>
        </p:txBody>
      </p:sp>
      <p:pic>
        <p:nvPicPr>
          <p:cNvPr id="4" name="תמונה 3">
            <a:extLst>
              <a:ext uri="{FF2B5EF4-FFF2-40B4-BE49-F238E27FC236}">
                <a16:creationId xmlns:a16="http://schemas.microsoft.com/office/drawing/2014/main" id="{CC93D7BE-ABEA-5CA9-CD9A-3CB34255A13A}"/>
              </a:ext>
            </a:extLst>
          </p:cNvPr>
          <p:cNvPicPr>
            <a:picLocks noChangeAspect="1"/>
          </p:cNvPicPr>
          <p:nvPr/>
        </p:nvPicPr>
        <p:blipFill>
          <a:blip r:embed="rId3"/>
          <a:stretch>
            <a:fillRect/>
          </a:stretch>
        </p:blipFill>
        <p:spPr>
          <a:xfrm>
            <a:off x="6742323" y="267539"/>
            <a:ext cx="2377646" cy="2377646"/>
          </a:xfrm>
          <a:prstGeom prst="rect">
            <a:avLst/>
          </a:prstGeom>
        </p:spPr>
      </p:pic>
    </p:spTree>
    <p:extLst>
      <p:ext uri="{BB962C8B-B14F-4D97-AF65-F5344CB8AC3E}">
        <p14:creationId xmlns:p14="http://schemas.microsoft.com/office/powerpoint/2010/main" val="2925796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61229A4-EB52-9C07-9A2D-7A17DE65F26D}"/>
              </a:ext>
            </a:extLst>
          </p:cNvPr>
          <p:cNvSpPr txBox="1"/>
          <p:nvPr/>
        </p:nvSpPr>
        <p:spPr>
          <a:xfrm>
            <a:off x="3839377" y="313980"/>
            <a:ext cx="4572000" cy="584775"/>
          </a:xfrm>
          <a:prstGeom prst="rect">
            <a:avLst/>
          </a:prstGeom>
          <a:noFill/>
        </p:spPr>
        <p:txBody>
          <a:bodyPr wrap="square">
            <a:spAutoFit/>
          </a:bodyPr>
          <a:lstStyle/>
          <a:p>
            <a:r>
              <a:rPr lang="en-US" sz="3200" b="1" dirty="0">
                <a:solidFill>
                  <a:srgbClr val="CC9900"/>
                </a:solidFill>
                <a:effectLst>
                  <a:outerShdw blurRad="38100" dist="38100" dir="2700000" algn="tl">
                    <a:srgbClr val="000000">
                      <a:alpha val="43137"/>
                    </a:srgbClr>
                  </a:outerShdw>
                </a:effectLst>
                <a:latin typeface="Bell MT" panose="02020503060305020303" pitchFamily="18" charset="0"/>
              </a:rPr>
              <a:t>Taurine</a:t>
            </a:r>
            <a:endParaRPr lang="he-IL" sz="32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תיבת טקסט 4">
            <a:extLst>
              <a:ext uri="{FF2B5EF4-FFF2-40B4-BE49-F238E27FC236}">
                <a16:creationId xmlns:a16="http://schemas.microsoft.com/office/drawing/2014/main" id="{9D733E73-37FE-DA46-670A-93F07BF034FA}"/>
              </a:ext>
            </a:extLst>
          </p:cNvPr>
          <p:cNvSpPr txBox="1"/>
          <p:nvPr/>
        </p:nvSpPr>
        <p:spPr>
          <a:xfrm>
            <a:off x="567368" y="1026481"/>
            <a:ext cx="7695281" cy="1815882"/>
          </a:xfrm>
          <a:prstGeom prst="rect">
            <a:avLst/>
          </a:prstGeom>
          <a:noFill/>
        </p:spPr>
        <p:txBody>
          <a:bodyPr wrap="square">
            <a:spAutoFit/>
          </a:bodyPr>
          <a:lstStyle/>
          <a:p>
            <a:r>
              <a:rPr lang="en-US" b="0" i="0" dirty="0">
                <a:solidFill>
                  <a:srgbClr val="202124"/>
                </a:solidFill>
                <a:effectLst/>
                <a:latin typeface="Google Sans"/>
              </a:rPr>
              <a:t> </a:t>
            </a:r>
            <a:r>
              <a:rPr lang="en-US" sz="2800" b="1" dirty="0">
                <a:solidFill>
                  <a:schemeClr val="accent6">
                    <a:lumMod val="50000"/>
                  </a:schemeClr>
                </a:solidFill>
                <a:latin typeface="Gabriola" panose="04040605051002020D02" pitchFamily="82" charset="0"/>
              </a:rPr>
              <a:t>topical application can help restore skin's youthful appearance by improving the look of wrinkles. It can also help restore skin's vital moisture barrier. </a:t>
            </a:r>
          </a:p>
          <a:p>
            <a:r>
              <a:rPr lang="en-US" sz="2800" b="1" dirty="0">
                <a:solidFill>
                  <a:schemeClr val="accent6">
                    <a:lumMod val="50000"/>
                  </a:schemeClr>
                </a:solidFill>
                <a:latin typeface="Gabriola" panose="04040605051002020D02" pitchFamily="82" charset="0"/>
              </a:rPr>
              <a:t>Usage levels of taurine in skin care IS 1%</a:t>
            </a:r>
            <a:endParaRPr lang="he-IL" sz="2800" b="1" dirty="0">
              <a:solidFill>
                <a:schemeClr val="accent6">
                  <a:lumMod val="50000"/>
                </a:schemeClr>
              </a:solidFill>
              <a:latin typeface="Gabriola" panose="04040605051002020D02" pitchFamily="82" charset="0"/>
            </a:endParaRPr>
          </a:p>
        </p:txBody>
      </p:sp>
      <p:sp>
        <p:nvSpPr>
          <p:cNvPr id="7" name="תיבת טקסט 6">
            <a:extLst>
              <a:ext uri="{FF2B5EF4-FFF2-40B4-BE49-F238E27FC236}">
                <a16:creationId xmlns:a16="http://schemas.microsoft.com/office/drawing/2014/main" id="{0A973D80-E2D4-7F37-D5DA-FF25CD7E9026}"/>
              </a:ext>
            </a:extLst>
          </p:cNvPr>
          <p:cNvSpPr txBox="1"/>
          <p:nvPr/>
        </p:nvSpPr>
        <p:spPr>
          <a:xfrm>
            <a:off x="369063" y="4649395"/>
            <a:ext cx="8091890" cy="1815882"/>
          </a:xfrm>
          <a:prstGeom prst="rect">
            <a:avLst/>
          </a:prstGeom>
          <a:noFill/>
        </p:spPr>
        <p:txBody>
          <a:bodyPr wrap="square">
            <a:spAutoFit/>
          </a:bodyPr>
          <a:lstStyle/>
          <a:p>
            <a:r>
              <a:rPr lang="en-US" sz="2800" b="1" dirty="0">
                <a:solidFill>
                  <a:schemeClr val="accent6">
                    <a:lumMod val="50000"/>
                  </a:schemeClr>
                </a:solidFill>
                <a:latin typeface="Gabriola" panose="04040605051002020D02" pitchFamily="82" charset="0"/>
              </a:rPr>
              <a:t>Taurine is also present in the skin and is involved in maintaining skin homeostasis by exerting osmoregulatory and antioxidant effects. Previous studies have indicated that taurine treatment is effective against age-, ultraviolet- or detergent-induced skin dysfunction.</a:t>
            </a:r>
            <a:endParaRPr lang="he-IL" sz="2800" b="1" dirty="0">
              <a:solidFill>
                <a:schemeClr val="accent6">
                  <a:lumMod val="50000"/>
                </a:schemeClr>
              </a:solidFill>
              <a:latin typeface="Gabriola" panose="04040605051002020D02" pitchFamily="82" charset="0"/>
            </a:endParaRPr>
          </a:p>
        </p:txBody>
      </p:sp>
      <p:sp>
        <p:nvSpPr>
          <p:cNvPr id="9" name="תיבת טקסט 8">
            <a:extLst>
              <a:ext uri="{FF2B5EF4-FFF2-40B4-BE49-F238E27FC236}">
                <a16:creationId xmlns:a16="http://schemas.microsoft.com/office/drawing/2014/main" id="{EA94A1A6-DB39-0333-F551-A579E1C053A4}"/>
              </a:ext>
            </a:extLst>
          </p:cNvPr>
          <p:cNvSpPr txBox="1"/>
          <p:nvPr/>
        </p:nvSpPr>
        <p:spPr>
          <a:xfrm>
            <a:off x="567368" y="3092308"/>
            <a:ext cx="7507996" cy="1384995"/>
          </a:xfrm>
          <a:prstGeom prst="rect">
            <a:avLst/>
          </a:prstGeom>
          <a:noFill/>
        </p:spPr>
        <p:txBody>
          <a:bodyPr wrap="square">
            <a:spAutoFit/>
          </a:bodyPr>
          <a:lstStyle/>
          <a:p>
            <a:r>
              <a:rPr lang="en-US" sz="2800" b="1" dirty="0">
                <a:solidFill>
                  <a:schemeClr val="accent6">
                    <a:lumMod val="50000"/>
                  </a:schemeClr>
                </a:solidFill>
                <a:latin typeface="Gabriola" panose="04040605051002020D02" pitchFamily="82" charset="0"/>
              </a:rPr>
              <a:t>skin's youthful appearance by improving the look of wrinkles. It can also help restore skin's vital moisture barrier. </a:t>
            </a:r>
          </a:p>
          <a:p>
            <a:r>
              <a:rPr lang="en-US" sz="2800" b="1" dirty="0">
                <a:solidFill>
                  <a:schemeClr val="accent6">
                    <a:lumMod val="50000"/>
                  </a:schemeClr>
                </a:solidFill>
                <a:latin typeface="Gabriola" panose="04040605051002020D02" pitchFamily="82" charset="0"/>
              </a:rPr>
              <a:t>Usage levels of taurine in skin care IS 1%</a:t>
            </a:r>
            <a:endParaRPr lang="he-IL" sz="2800" dirty="0"/>
          </a:p>
        </p:txBody>
      </p:sp>
    </p:spTree>
    <p:extLst>
      <p:ext uri="{BB962C8B-B14F-4D97-AF65-F5344CB8AC3E}">
        <p14:creationId xmlns:p14="http://schemas.microsoft.com/office/powerpoint/2010/main" val="1390155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EB68D93-2CB9-B5B6-CB11-6EB5CAD5B0EB}"/>
              </a:ext>
            </a:extLst>
          </p:cNvPr>
          <p:cNvSpPr txBox="1"/>
          <p:nvPr/>
        </p:nvSpPr>
        <p:spPr>
          <a:xfrm>
            <a:off x="487496" y="905232"/>
            <a:ext cx="8169007" cy="2523768"/>
          </a:xfrm>
          <a:prstGeom prst="rect">
            <a:avLst/>
          </a:prstGeom>
          <a:noFill/>
        </p:spPr>
        <p:txBody>
          <a:bodyPr wrap="square">
            <a:spAutoFit/>
          </a:bodyPr>
          <a:lstStyle/>
          <a:p>
            <a:endParaRPr lang="en-US" dirty="0"/>
          </a:p>
          <a:p>
            <a:r>
              <a:rPr lang="en-US" sz="2800" b="1" dirty="0">
                <a:solidFill>
                  <a:schemeClr val="accent6">
                    <a:lumMod val="50000"/>
                  </a:schemeClr>
                </a:solidFill>
                <a:latin typeface="Gabriola" panose="04040605051002020D02" pitchFamily="82" charset="0"/>
              </a:rPr>
              <a:t>Marula Carrier Oil is reputed to enhance elasticity and firmness by boosting collagen production, and it is also reputed to facilitate the healing of irritation, inflammation, redness, and chapping, especially in association with sunburned skin and conditions such as dermatitis, eczema, and psoriasis</a:t>
            </a:r>
            <a:endParaRPr lang="he-IL" sz="2800" b="1" dirty="0">
              <a:solidFill>
                <a:schemeClr val="accent6">
                  <a:lumMod val="50000"/>
                </a:schemeClr>
              </a:solidFill>
              <a:latin typeface="Gabriola" panose="04040605051002020D02" pitchFamily="82" charset="0"/>
            </a:endParaRPr>
          </a:p>
        </p:txBody>
      </p:sp>
      <p:sp>
        <p:nvSpPr>
          <p:cNvPr id="5" name="תיבת טקסט 4">
            <a:extLst>
              <a:ext uri="{FF2B5EF4-FFF2-40B4-BE49-F238E27FC236}">
                <a16:creationId xmlns:a16="http://schemas.microsoft.com/office/drawing/2014/main" id="{73FBE174-8333-2624-15BD-EB7C11AD7CF4}"/>
              </a:ext>
            </a:extLst>
          </p:cNvPr>
          <p:cNvSpPr txBox="1"/>
          <p:nvPr/>
        </p:nvSpPr>
        <p:spPr>
          <a:xfrm>
            <a:off x="3288536" y="283551"/>
            <a:ext cx="2308033" cy="584775"/>
          </a:xfrm>
          <a:prstGeom prst="rect">
            <a:avLst/>
          </a:prstGeom>
          <a:noFill/>
        </p:spPr>
        <p:txBody>
          <a:bodyPr wrap="square">
            <a:spAutoFit/>
          </a:bodyPr>
          <a:lstStyle/>
          <a:p>
            <a:r>
              <a:rPr lang="en-US" sz="3200" b="1" dirty="0">
                <a:solidFill>
                  <a:srgbClr val="CC9900"/>
                </a:solidFill>
                <a:effectLst>
                  <a:outerShdw blurRad="38100" dist="38100" dir="2700000" algn="tl">
                    <a:srgbClr val="000000">
                      <a:alpha val="43137"/>
                    </a:srgbClr>
                  </a:outerShdw>
                </a:effectLst>
                <a:latin typeface="Bell MT" panose="02020503060305020303" pitchFamily="18" charset="0"/>
              </a:rPr>
              <a:t>Marula Oil</a:t>
            </a:r>
            <a:endParaRPr lang="he-IL" sz="32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7" name="תיבת טקסט 6">
            <a:extLst>
              <a:ext uri="{FF2B5EF4-FFF2-40B4-BE49-F238E27FC236}">
                <a16:creationId xmlns:a16="http://schemas.microsoft.com/office/drawing/2014/main" id="{C3955CED-1178-9E95-B358-0B9B31E5E094}"/>
              </a:ext>
            </a:extLst>
          </p:cNvPr>
          <p:cNvSpPr txBox="1"/>
          <p:nvPr/>
        </p:nvSpPr>
        <p:spPr>
          <a:xfrm>
            <a:off x="388344" y="3053493"/>
            <a:ext cx="6714781" cy="3231654"/>
          </a:xfrm>
          <a:prstGeom prst="rect">
            <a:avLst/>
          </a:prstGeom>
          <a:noFill/>
        </p:spPr>
        <p:txBody>
          <a:bodyPr wrap="square">
            <a:spAutoFit/>
          </a:bodyPr>
          <a:lstStyle/>
          <a:p>
            <a:pPr algn="l"/>
            <a:br>
              <a:rPr lang="en-US" b="0" i="0" dirty="0">
                <a:solidFill>
                  <a:srgbClr val="202124"/>
                </a:solidFill>
                <a:effectLst/>
                <a:latin typeface="arial" panose="020B0604020202020204" pitchFamily="34" charset="0"/>
              </a:rPr>
            </a:br>
            <a:endParaRPr lang="en-US" b="0" i="0" dirty="0">
              <a:solidFill>
                <a:srgbClr val="202124"/>
              </a:solidFill>
              <a:effectLst/>
              <a:latin typeface="arial" panose="020B0604020202020204" pitchFamily="34" charset="0"/>
            </a:endParaRPr>
          </a:p>
          <a:p>
            <a:pPr algn="l"/>
            <a:r>
              <a:rPr lang="en-US" sz="2800" b="1" dirty="0">
                <a:solidFill>
                  <a:schemeClr val="accent6">
                    <a:lumMod val="50000"/>
                  </a:schemeClr>
                </a:solidFill>
                <a:latin typeface="Gabriola" panose="04040605051002020D02" pitchFamily="82" charset="0"/>
              </a:rPr>
              <a:t>Virgin marula oil consists primarily of oleic acid - an omega-9 monounsaturated fatty acid. However, it also contains smaller amounts of palmitic acid, a fatty acid which may be more irritating than beneficial due to its comedogenic properties that can lead to breakouts if used at too high a concentration</a:t>
            </a:r>
          </a:p>
        </p:txBody>
      </p:sp>
    </p:spTree>
    <p:extLst>
      <p:ext uri="{BB962C8B-B14F-4D97-AF65-F5344CB8AC3E}">
        <p14:creationId xmlns:p14="http://schemas.microsoft.com/office/powerpoint/2010/main" val="2314254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DD886F8-37AA-471D-8226-3D37975D7E92}"/>
              </a:ext>
            </a:extLst>
          </p:cNvPr>
          <p:cNvSpPr/>
          <p:nvPr/>
        </p:nvSpPr>
        <p:spPr>
          <a:xfrm>
            <a:off x="3531994" y="0"/>
            <a:ext cx="2294218" cy="584775"/>
          </a:xfrm>
          <a:prstGeom prst="rect">
            <a:avLst/>
          </a:prstGeom>
        </p:spPr>
        <p:txBody>
          <a:bodyPr wrap="none">
            <a:spAutoFit/>
          </a:bodyPr>
          <a:lstStyle/>
          <a:p>
            <a:r>
              <a:rPr lang="en-US" sz="3200" b="1" dirty="0">
                <a:solidFill>
                  <a:srgbClr val="CC9900"/>
                </a:solidFill>
                <a:effectLst>
                  <a:outerShdw blurRad="38100" dist="38100" dir="2700000" algn="tl">
                    <a:srgbClr val="000000">
                      <a:alpha val="43137"/>
                    </a:srgbClr>
                  </a:outerShdw>
                </a:effectLst>
                <a:latin typeface="Bell MT" panose="02020503060305020303" pitchFamily="18" charset="0"/>
              </a:rPr>
              <a:t>Monolaurin</a:t>
            </a:r>
            <a:endParaRPr lang="he-IL" sz="32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מלבן 4">
            <a:extLst>
              <a:ext uri="{FF2B5EF4-FFF2-40B4-BE49-F238E27FC236}">
                <a16:creationId xmlns:a16="http://schemas.microsoft.com/office/drawing/2014/main" id="{6A967AC7-256C-444A-822A-17676AC20093}"/>
              </a:ext>
            </a:extLst>
          </p:cNvPr>
          <p:cNvSpPr/>
          <p:nvPr/>
        </p:nvSpPr>
        <p:spPr>
          <a:xfrm>
            <a:off x="846759" y="429762"/>
            <a:ext cx="7397091" cy="1384995"/>
          </a:xfrm>
          <a:prstGeom prst="rect">
            <a:avLst/>
          </a:prstGeom>
        </p:spPr>
        <p:txBody>
          <a:bodyPr wrap="square">
            <a:spAutoFit/>
          </a:bodyPr>
          <a:lstStyle/>
          <a:p>
            <a:r>
              <a:rPr lang="en-US" sz="2800" b="1" dirty="0">
                <a:solidFill>
                  <a:schemeClr val="accent6">
                    <a:lumMod val="50000"/>
                  </a:schemeClr>
                </a:solidFill>
                <a:latin typeface="Gabriola" panose="04040605051002020D02" pitchFamily="82" charset="0"/>
              </a:rPr>
              <a:t>Monolaurin’s proponents take it as natural alternative to antibiotics and antiviral medications for treating diseases ranging from influenza and Lyme disease to herpes.</a:t>
            </a:r>
            <a:endParaRPr lang="he-IL" sz="2800" b="1" dirty="0">
              <a:solidFill>
                <a:schemeClr val="accent6">
                  <a:lumMod val="50000"/>
                </a:schemeClr>
              </a:solidFill>
              <a:latin typeface="Gabriola" panose="04040605051002020D02" pitchFamily="82" charset="0"/>
            </a:endParaRPr>
          </a:p>
        </p:txBody>
      </p:sp>
      <p:sp>
        <p:nvSpPr>
          <p:cNvPr id="6" name="מלבן 5">
            <a:extLst>
              <a:ext uri="{FF2B5EF4-FFF2-40B4-BE49-F238E27FC236}">
                <a16:creationId xmlns:a16="http://schemas.microsoft.com/office/drawing/2014/main" id="{1407D498-E607-4CBF-9A9A-B3F182096DF4}"/>
              </a:ext>
            </a:extLst>
          </p:cNvPr>
          <p:cNvSpPr/>
          <p:nvPr/>
        </p:nvSpPr>
        <p:spPr>
          <a:xfrm>
            <a:off x="499109" y="3135067"/>
            <a:ext cx="8145780" cy="3446393"/>
          </a:xfrm>
          <a:prstGeom prst="rect">
            <a:avLst/>
          </a:prstGeom>
          <a:solidFill>
            <a:srgbClr val="F9DBB9"/>
          </a:solidFill>
        </p:spPr>
        <p:txBody>
          <a:bodyPr wrap="square">
            <a:spAutoFit/>
          </a:bodyPr>
          <a:lstStyle/>
          <a:p>
            <a:pPr marL="342900" indent="-342900" algn="l">
              <a:buFont typeface="Arial" panose="020B0604020202020204" pitchFamily="34" charset="0"/>
              <a:buChar char="•"/>
            </a:pPr>
            <a:r>
              <a:rPr lang="en-US" sz="3200" b="1" dirty="0">
                <a:solidFill>
                  <a:schemeClr val="accent6">
                    <a:lumMod val="50000"/>
                  </a:schemeClr>
                </a:solidFill>
                <a:latin typeface="Gabriola" panose="04040605051002020D02" pitchFamily="82" charset="0"/>
              </a:rPr>
              <a:t>It also softens, soothes, and moisturizes our skin.</a:t>
            </a:r>
          </a:p>
          <a:p>
            <a:pPr marL="342900" indent="-342900" algn="l">
              <a:lnSpc>
                <a:spcPct val="150000"/>
              </a:lnSpc>
              <a:buFont typeface="Arial" panose="020B0604020202020204" pitchFamily="34" charset="0"/>
              <a:buChar char="•"/>
            </a:pPr>
            <a:r>
              <a:rPr lang="en-US" sz="3200" b="1" dirty="0">
                <a:solidFill>
                  <a:schemeClr val="accent6">
                    <a:lumMod val="50000"/>
                  </a:schemeClr>
                </a:solidFill>
                <a:latin typeface="Gabriola" panose="04040605051002020D02" pitchFamily="82" charset="0"/>
              </a:rPr>
              <a:t>Treats infections that can occur in skin damaged by eczema, dermatitis, psoriasis, herpes, wounds, cuts, grazes, insect bites, minor burns etc.</a:t>
            </a:r>
          </a:p>
          <a:p>
            <a:pPr marL="342900" indent="-342900" algn="l">
              <a:lnSpc>
                <a:spcPct val="150000"/>
              </a:lnSpc>
              <a:buFont typeface="Arial" panose="020B0604020202020204" pitchFamily="34" charset="0"/>
              <a:buChar char="•"/>
            </a:pPr>
            <a:r>
              <a:rPr lang="en-US" sz="3200" b="1" dirty="0">
                <a:solidFill>
                  <a:schemeClr val="accent6">
                    <a:lumMod val="50000"/>
                  </a:schemeClr>
                </a:solidFill>
                <a:latin typeface="Gabriola" panose="04040605051002020D02" pitchFamily="82" charset="0"/>
              </a:rPr>
              <a:t>A  skin friendly.</a:t>
            </a:r>
          </a:p>
        </p:txBody>
      </p:sp>
      <p:pic>
        <p:nvPicPr>
          <p:cNvPr id="3" name="תמונה 2">
            <a:extLst>
              <a:ext uri="{FF2B5EF4-FFF2-40B4-BE49-F238E27FC236}">
                <a16:creationId xmlns:a16="http://schemas.microsoft.com/office/drawing/2014/main" id="{FB30C6F6-0940-4F15-AAB7-8FA9DAFE1731}"/>
              </a:ext>
            </a:extLst>
          </p:cNvPr>
          <p:cNvPicPr>
            <a:picLocks noChangeAspect="1"/>
          </p:cNvPicPr>
          <p:nvPr/>
        </p:nvPicPr>
        <p:blipFill>
          <a:blip r:embed="rId2">
            <a:duotone>
              <a:prstClr val="black"/>
              <a:srgbClr val="D9C3A5">
                <a:tint val="50000"/>
                <a:satMod val="180000"/>
              </a:srgbClr>
            </a:duotone>
          </a:blip>
          <a:stretch>
            <a:fillRect/>
          </a:stretch>
        </p:blipFill>
        <p:spPr>
          <a:xfrm>
            <a:off x="2155758" y="1750072"/>
            <a:ext cx="4188482" cy="1275187"/>
          </a:xfrm>
          <a:prstGeom prst="rect">
            <a:avLst/>
          </a:prstGeom>
        </p:spPr>
      </p:pic>
    </p:spTree>
    <p:extLst>
      <p:ext uri="{BB962C8B-B14F-4D97-AF65-F5344CB8AC3E}">
        <p14:creationId xmlns:p14="http://schemas.microsoft.com/office/powerpoint/2010/main" val="256306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B52DB96-55E5-4335-AF71-7467F5AF9716}"/>
              </a:ext>
            </a:extLst>
          </p:cNvPr>
          <p:cNvSpPr/>
          <p:nvPr/>
        </p:nvSpPr>
        <p:spPr>
          <a:xfrm>
            <a:off x="319822" y="1964353"/>
            <a:ext cx="8305800" cy="4832092"/>
          </a:xfrm>
          <a:prstGeom prst="rect">
            <a:avLst/>
          </a:prstGeom>
        </p:spPr>
        <p:txBody>
          <a:bodyPr wrap="square">
            <a:spAutoFit/>
          </a:bodyPr>
          <a:lstStyle/>
          <a:p>
            <a:pPr marL="342900" indent="-342900">
              <a:buAutoNum type="arabicPeriod"/>
            </a:pPr>
            <a:r>
              <a:rPr lang="en-US" sz="2800" b="1" dirty="0">
                <a:solidFill>
                  <a:schemeClr val="accent6">
                    <a:lumMod val="50000"/>
                  </a:schemeClr>
                </a:solidFill>
                <a:latin typeface="Gabriola" panose="04040605051002020D02" pitchFamily="82" charset="0"/>
              </a:rPr>
              <a:t>Deeply-Hydrating. It is lighter than other face oils and easily absorbed into skin. It deeply penetrates to soothe and soften while providing an excellent moisturizing effect and adding a healthy glow.</a:t>
            </a:r>
          </a:p>
          <a:p>
            <a:pPr marL="342900" indent="-342900">
              <a:buAutoNum type="arabicPeriod"/>
            </a:pPr>
            <a:r>
              <a:rPr lang="en-US" sz="2800" b="1" dirty="0">
                <a:solidFill>
                  <a:schemeClr val="accent6">
                    <a:lumMod val="50000"/>
                  </a:schemeClr>
                </a:solidFill>
                <a:latin typeface="Gabriola" panose="04040605051002020D02" pitchFamily="82" charset="0"/>
              </a:rPr>
              <a:t>Long-Lasting Moisturization. It doesn’t evaporate like water-based moisturizers, which is very important when your skin is exposed to the environment. Studies have shown that jojoba oil provides a substantial long-acting layer of moisture. </a:t>
            </a:r>
          </a:p>
          <a:p>
            <a:pPr marL="342900" indent="-342900">
              <a:buAutoNum type="arabicPeriod"/>
            </a:pPr>
            <a:r>
              <a:rPr lang="en-US" sz="2800" b="1" dirty="0">
                <a:solidFill>
                  <a:schemeClr val="accent6">
                    <a:lumMod val="50000"/>
                  </a:schemeClr>
                </a:solidFill>
                <a:latin typeface="Gabriola" panose="04040605051002020D02" pitchFamily="82" charset="0"/>
              </a:rPr>
              <a:t>Nutritious for Skin. Jojoba is full of nutrients like Vitamin E and B, as well as antioxidants and minerals like chromium, copper, and zinc, which all nourish and protect skin. Organic, cold-pressed, jojoba oil has the highest level of antioxidants and nutrients.</a:t>
            </a:r>
          </a:p>
        </p:txBody>
      </p:sp>
      <p:sp>
        <p:nvSpPr>
          <p:cNvPr id="4" name="מלבן 3">
            <a:extLst>
              <a:ext uri="{FF2B5EF4-FFF2-40B4-BE49-F238E27FC236}">
                <a16:creationId xmlns:a16="http://schemas.microsoft.com/office/drawing/2014/main" id="{8D147FC3-364A-40CE-B669-BFCCAE8F45D0}"/>
              </a:ext>
            </a:extLst>
          </p:cNvPr>
          <p:cNvSpPr/>
          <p:nvPr/>
        </p:nvSpPr>
        <p:spPr>
          <a:xfrm>
            <a:off x="3606940" y="112514"/>
            <a:ext cx="1901033" cy="523220"/>
          </a:xfrm>
          <a:prstGeom prst="rect">
            <a:avLst/>
          </a:prstGeom>
        </p:spPr>
        <p:txBody>
          <a:bodyPr wrap="none">
            <a:spAutoFit/>
          </a:bodyPr>
          <a:lstStyle/>
          <a:p>
            <a:r>
              <a:rPr lang="en-US" sz="2800" b="1" dirty="0">
                <a:solidFill>
                  <a:srgbClr val="CC9900"/>
                </a:solidFill>
                <a:effectLst>
                  <a:outerShdw blurRad="38100" dist="38100" dir="2700000" algn="tl">
                    <a:srgbClr val="000000">
                      <a:alpha val="43137"/>
                    </a:srgbClr>
                  </a:outerShdw>
                </a:effectLst>
                <a:latin typeface="Bell MT" panose="02020503060305020303" pitchFamily="18" charset="0"/>
              </a:rPr>
              <a:t>Jojoba Oil </a:t>
            </a:r>
            <a:endParaRPr lang="he-IL" sz="28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מלבן 4">
            <a:extLst>
              <a:ext uri="{FF2B5EF4-FFF2-40B4-BE49-F238E27FC236}">
                <a16:creationId xmlns:a16="http://schemas.microsoft.com/office/drawing/2014/main" id="{188BE8C4-ED7A-4C79-8A1A-D01E547DD83D}"/>
              </a:ext>
            </a:extLst>
          </p:cNvPr>
          <p:cNvSpPr/>
          <p:nvPr/>
        </p:nvSpPr>
        <p:spPr>
          <a:xfrm>
            <a:off x="357994" y="664467"/>
            <a:ext cx="6645600" cy="1200329"/>
          </a:xfrm>
          <a:prstGeom prst="rect">
            <a:avLst/>
          </a:prstGeom>
          <a:solidFill>
            <a:srgbClr val="F9DBB9"/>
          </a:solidFill>
        </p:spPr>
        <p:txBody>
          <a:bodyPr wrap="square">
            <a:spAutoFit/>
          </a:bodyPr>
          <a:lstStyle/>
          <a:p>
            <a:r>
              <a:rPr lang="en-US" sz="2400" b="1" dirty="0">
                <a:solidFill>
                  <a:schemeClr val="accent6">
                    <a:lumMod val="50000"/>
                  </a:schemeClr>
                </a:solidFill>
                <a:latin typeface="Gabriola" panose="04040605051002020D02" pitchFamily="82" charset="0"/>
              </a:rPr>
              <a:t>Long used by Native Americans for its many benefits, Jojoba Oil is produced from the seed of the Jojoba plant, a shrubby tree that is native to southern Arizona and California. </a:t>
            </a:r>
            <a:endParaRPr lang="he-IL" sz="2400" b="1" dirty="0">
              <a:solidFill>
                <a:schemeClr val="accent6">
                  <a:lumMod val="50000"/>
                </a:schemeClr>
              </a:solidFill>
              <a:latin typeface="Gabriola" panose="04040605051002020D02" pitchFamily="82" charset="0"/>
            </a:endParaRPr>
          </a:p>
        </p:txBody>
      </p:sp>
      <p:pic>
        <p:nvPicPr>
          <p:cNvPr id="7" name="תמונה 6">
            <a:extLst>
              <a:ext uri="{FF2B5EF4-FFF2-40B4-BE49-F238E27FC236}">
                <a16:creationId xmlns:a16="http://schemas.microsoft.com/office/drawing/2014/main" id="{51CCC1A9-B8CB-47FB-A39A-C83ED0324715}"/>
              </a:ext>
            </a:extLst>
          </p:cNvPr>
          <p:cNvPicPr>
            <a:picLocks noChangeAspect="1"/>
          </p:cNvPicPr>
          <p:nvPr/>
        </p:nvPicPr>
        <p:blipFill>
          <a:blip r:embed="rId2"/>
          <a:stretch>
            <a:fillRect/>
          </a:stretch>
        </p:blipFill>
        <p:spPr>
          <a:xfrm>
            <a:off x="7000875" y="0"/>
            <a:ext cx="2143125" cy="2143125"/>
          </a:xfrm>
          <a:prstGeom prst="rect">
            <a:avLst/>
          </a:prstGeom>
        </p:spPr>
      </p:pic>
    </p:spTree>
    <p:extLst>
      <p:ext uri="{BB962C8B-B14F-4D97-AF65-F5344CB8AC3E}">
        <p14:creationId xmlns:p14="http://schemas.microsoft.com/office/powerpoint/2010/main" val="214775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6E042C8-DB9F-4AEA-BF0F-F0CAC6999D4D}"/>
              </a:ext>
            </a:extLst>
          </p:cNvPr>
          <p:cNvSpPr/>
          <p:nvPr/>
        </p:nvSpPr>
        <p:spPr>
          <a:xfrm>
            <a:off x="579120" y="391359"/>
            <a:ext cx="8199120" cy="6370975"/>
          </a:xfrm>
          <a:prstGeom prst="rect">
            <a:avLst/>
          </a:prstGeom>
        </p:spPr>
        <p:txBody>
          <a:bodyPr wrap="square">
            <a:spAutoFit/>
          </a:bodyPr>
          <a:lstStyle/>
          <a:p>
            <a:pPr marL="342900" indent="-342900">
              <a:buFont typeface="+mj-lt"/>
              <a:buAutoNum type="arabicPeriod" startAt="4"/>
            </a:pPr>
            <a:r>
              <a:rPr lang="en-US" sz="2400" b="1" dirty="0">
                <a:solidFill>
                  <a:schemeClr val="accent6">
                    <a:lumMod val="50000"/>
                  </a:schemeClr>
                </a:solidFill>
                <a:latin typeface="Gabriola" panose="04040605051002020D02" pitchFamily="82" charset="0"/>
              </a:rPr>
              <a:t>Anti–Aging. Because it is the perfect moisturizer, Jojoba can help slow down the appearance of aging, and help to fade fine lines and wrinkles. In dermatological tests, it was shown that jojoba oil increases the skin's suppleness and the effect was still present as time passed. Tests also showed continued use of Jojoba oil resulted in reducing superficial facial lines.</a:t>
            </a:r>
          </a:p>
          <a:p>
            <a:pPr marL="342900" indent="-342900">
              <a:buFont typeface="+mj-lt"/>
              <a:buAutoNum type="arabicPeriod" startAt="4"/>
            </a:pPr>
            <a:r>
              <a:rPr lang="en-US" sz="2400" b="1" dirty="0">
                <a:solidFill>
                  <a:schemeClr val="accent6">
                    <a:lumMod val="50000"/>
                  </a:schemeClr>
                </a:solidFill>
                <a:latin typeface="Gabriola" panose="04040605051002020D02" pitchFamily="82" charset="0"/>
              </a:rPr>
              <a:t>Non-Acnegenic. Because Jojoba oil is very similar to human skin oils, its use can trick the skin into thinking it has produced enough oil and thus balance oil production, without promoting acne or other skin problems. Jojoba also naturally deters microbes, helping to prevent the growth of bacteria on skin.</a:t>
            </a:r>
          </a:p>
          <a:p>
            <a:pPr marL="342900" indent="-342900">
              <a:buFont typeface="+mj-lt"/>
              <a:buAutoNum type="arabicPeriod" startAt="4"/>
            </a:pPr>
            <a:r>
              <a:rPr lang="en-US" sz="2400" b="1" dirty="0">
                <a:solidFill>
                  <a:schemeClr val="accent6">
                    <a:lumMod val="50000"/>
                  </a:schemeClr>
                </a:solidFill>
                <a:latin typeface="Gabriola" panose="04040605051002020D02" pitchFamily="82" charset="0"/>
              </a:rPr>
              <a:t>Easy, Not Greasy. Because Jojoba oil is very similar to our own skin oils, it immediately penetrates skin and </a:t>
            </a:r>
            <a:r>
              <a:rPr lang="en-US" sz="2400" b="1" dirty="0" err="1">
                <a:solidFill>
                  <a:schemeClr val="accent6">
                    <a:lumMod val="50000"/>
                  </a:schemeClr>
                </a:solidFill>
                <a:latin typeface="Gabriola" panose="04040605051002020D02" pitchFamily="82" charset="0"/>
              </a:rPr>
              <a:t>smoothes</a:t>
            </a:r>
            <a:r>
              <a:rPr lang="en-US" sz="2400" b="1" dirty="0">
                <a:solidFill>
                  <a:schemeClr val="accent6">
                    <a:lumMod val="50000"/>
                  </a:schemeClr>
                </a:solidFill>
                <a:latin typeface="Gabriola" panose="04040605051002020D02" pitchFamily="82" charset="0"/>
              </a:rPr>
              <a:t> easily, helping to promote healthy, glowing skin without clogging pores or leaving a greasy residue.</a:t>
            </a:r>
          </a:p>
          <a:p>
            <a:pPr marL="342900" indent="-342900">
              <a:buFont typeface="+mj-lt"/>
              <a:buAutoNum type="arabicPeriod" startAt="4"/>
            </a:pPr>
            <a:r>
              <a:rPr lang="en-US" sz="2400" b="1" dirty="0">
                <a:solidFill>
                  <a:schemeClr val="accent6">
                    <a:lumMod val="50000"/>
                  </a:schemeClr>
                </a:solidFill>
                <a:latin typeface="Gabriola" panose="04040605051002020D02" pitchFamily="82" charset="0"/>
              </a:rPr>
              <a:t>Soothes Sunburn. Jojoba oils hydrating action soothes sunburn and helps reduce the chances of peeling.</a:t>
            </a:r>
          </a:p>
          <a:p>
            <a:pPr marL="342900" indent="-342900">
              <a:buFont typeface="+mj-lt"/>
              <a:buAutoNum type="arabicPeriod" startAt="4"/>
            </a:pPr>
            <a:r>
              <a:rPr lang="en-US" sz="2400" b="1" dirty="0">
                <a:solidFill>
                  <a:schemeClr val="accent6">
                    <a:lumMod val="50000"/>
                  </a:schemeClr>
                </a:solidFill>
                <a:latin typeface="Gabriola" panose="04040605051002020D02" pitchFamily="82" charset="0"/>
              </a:rPr>
              <a:t>Gentle &amp; Non-Allergenic. Jojoba oil is recommended for people with sensitive skin (including psoriasis and eczema) because of its gentle nature. Applying Jojoba oil to compromised skin can help reduce flare-ups.</a:t>
            </a:r>
            <a:endParaRPr lang="he-IL" sz="2400" b="1" dirty="0">
              <a:solidFill>
                <a:schemeClr val="accent6">
                  <a:lumMod val="50000"/>
                </a:schemeClr>
              </a:solidFill>
              <a:latin typeface="Gabriola" panose="04040605051002020D02" pitchFamily="82" charset="0"/>
            </a:endParaRPr>
          </a:p>
        </p:txBody>
      </p:sp>
    </p:spTree>
    <p:extLst>
      <p:ext uri="{BB962C8B-B14F-4D97-AF65-F5344CB8AC3E}">
        <p14:creationId xmlns:p14="http://schemas.microsoft.com/office/powerpoint/2010/main" val="4034540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33E1A01-3834-4206-91E4-2B89CD80F5A0}"/>
              </a:ext>
            </a:extLst>
          </p:cNvPr>
          <p:cNvSpPr/>
          <p:nvPr/>
        </p:nvSpPr>
        <p:spPr>
          <a:xfrm>
            <a:off x="464895" y="173597"/>
            <a:ext cx="4943730" cy="7663636"/>
          </a:xfrm>
          <a:prstGeom prst="rect">
            <a:avLst/>
          </a:prstGeom>
        </p:spPr>
        <p:txBody>
          <a:bodyPr wrap="square">
            <a:spAutoFit/>
          </a:bodyPr>
          <a:lstStyle/>
          <a:p>
            <a:pPr marL="342900" indent="-342900">
              <a:buFont typeface="+mj-lt"/>
              <a:buAutoNum type="arabicPeriod" startAt="9"/>
            </a:pPr>
            <a:r>
              <a:rPr lang="en-US" sz="2800" b="1" dirty="0">
                <a:solidFill>
                  <a:schemeClr val="accent6">
                    <a:lumMod val="50000"/>
                  </a:schemeClr>
                </a:solidFill>
                <a:latin typeface="Gabriola" panose="04040605051002020D02" pitchFamily="82" charset="0"/>
              </a:rPr>
              <a:t>Soothes Dry Skin. Jojoba oil has anti-inflammatory properties which help to tame chaffing and chapping, reduce redness caused by drying, ease the effects of eczema and rosacea, and keep skin calm and comfortable. The Vitamin E and B-complex vitamins in the Jojoba oil help in skin repair and damage control.</a:t>
            </a:r>
          </a:p>
          <a:p>
            <a:pPr marL="342900" indent="-342900">
              <a:buFont typeface="+mj-lt"/>
              <a:buAutoNum type="arabicPeriod" startAt="9"/>
            </a:pPr>
            <a:r>
              <a:rPr lang="en-US" sz="2800" b="1" dirty="0">
                <a:solidFill>
                  <a:schemeClr val="accent6">
                    <a:lumMod val="50000"/>
                  </a:schemeClr>
                </a:solidFill>
                <a:latin typeface="Gabriola" panose="04040605051002020D02" pitchFamily="82" charset="0"/>
              </a:rPr>
              <a:t>Anti–Microbial. Jojoba oil naturally deters microbes, helping to prevent the growth of bacteria on skin. This property makes it useful for those with acne, and also provides an added wound-healing benefit. Bonus: Jojoba oil acts as a natural preservative.</a:t>
            </a:r>
          </a:p>
          <a:p>
            <a:pPr marL="342900" indent="-342900">
              <a:buFont typeface="+mj-lt"/>
              <a:buAutoNum type="arabicPeriod" startAt="9"/>
            </a:pPr>
            <a:endParaRPr lang="en-US" sz="2400" dirty="0"/>
          </a:p>
          <a:p>
            <a:pPr marL="342900" indent="-342900">
              <a:buFont typeface="+mj-lt"/>
              <a:buAutoNum type="arabicPeriod" startAt="9"/>
            </a:pPr>
            <a:endParaRPr lang="en-US" sz="2400" dirty="0"/>
          </a:p>
          <a:p>
            <a:pPr marL="342900" indent="-342900">
              <a:buFont typeface="+mj-lt"/>
              <a:buAutoNum type="arabicPeriod" startAt="9"/>
            </a:pPr>
            <a:endParaRPr lang="he-IL" sz="2400" dirty="0"/>
          </a:p>
        </p:txBody>
      </p:sp>
      <p:pic>
        <p:nvPicPr>
          <p:cNvPr id="6" name="תמונה 5">
            <a:extLst>
              <a:ext uri="{FF2B5EF4-FFF2-40B4-BE49-F238E27FC236}">
                <a16:creationId xmlns:a16="http://schemas.microsoft.com/office/drawing/2014/main" id="{EBD8C87E-A80C-4376-8B70-5F9016ECAC22}"/>
              </a:ext>
            </a:extLst>
          </p:cNvPr>
          <p:cNvPicPr>
            <a:picLocks noChangeAspect="1"/>
          </p:cNvPicPr>
          <p:nvPr/>
        </p:nvPicPr>
        <p:blipFill>
          <a:blip r:embed="rId2"/>
          <a:stretch>
            <a:fillRect/>
          </a:stretch>
        </p:blipFill>
        <p:spPr>
          <a:xfrm>
            <a:off x="5116394" y="633412"/>
            <a:ext cx="4048125" cy="5591175"/>
          </a:xfrm>
          <a:prstGeom prst="rect">
            <a:avLst/>
          </a:prstGeom>
        </p:spPr>
      </p:pic>
    </p:spTree>
    <p:extLst>
      <p:ext uri="{BB962C8B-B14F-4D97-AF65-F5344CB8AC3E}">
        <p14:creationId xmlns:p14="http://schemas.microsoft.com/office/powerpoint/2010/main" val="4074111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8D147FC3-364A-40CE-B669-BFCCAE8F45D0}"/>
              </a:ext>
            </a:extLst>
          </p:cNvPr>
          <p:cNvSpPr/>
          <p:nvPr/>
        </p:nvSpPr>
        <p:spPr>
          <a:xfrm>
            <a:off x="3606940" y="112514"/>
            <a:ext cx="934871" cy="523220"/>
          </a:xfrm>
          <a:prstGeom prst="rect">
            <a:avLst/>
          </a:prstGeom>
        </p:spPr>
        <p:txBody>
          <a:bodyPr wrap="none">
            <a:spAutoFit/>
          </a:bodyPr>
          <a:lstStyle/>
          <a:p>
            <a:r>
              <a:rPr lang="en-US" sz="2800" b="1" dirty="0">
                <a:solidFill>
                  <a:srgbClr val="CC9900"/>
                </a:solidFill>
                <a:effectLst>
                  <a:outerShdw blurRad="38100" dist="38100" dir="2700000" algn="tl">
                    <a:srgbClr val="000000">
                      <a:alpha val="43137"/>
                    </a:srgbClr>
                  </a:outerShdw>
                </a:effectLst>
                <a:latin typeface="Bell MT" panose="02020503060305020303" pitchFamily="18" charset="0"/>
              </a:rPr>
              <a:t>CBD</a:t>
            </a:r>
            <a:endParaRPr lang="he-IL" sz="28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מלבן 4">
            <a:extLst>
              <a:ext uri="{FF2B5EF4-FFF2-40B4-BE49-F238E27FC236}">
                <a16:creationId xmlns:a16="http://schemas.microsoft.com/office/drawing/2014/main" id="{188BE8C4-ED7A-4C79-8A1A-D01E547DD83D}"/>
              </a:ext>
            </a:extLst>
          </p:cNvPr>
          <p:cNvSpPr/>
          <p:nvPr/>
        </p:nvSpPr>
        <p:spPr>
          <a:xfrm>
            <a:off x="357994" y="664467"/>
            <a:ext cx="6645600" cy="1200329"/>
          </a:xfrm>
          <a:prstGeom prst="rect">
            <a:avLst/>
          </a:prstGeom>
          <a:solidFill>
            <a:srgbClr val="F9DBB9"/>
          </a:solidFill>
        </p:spPr>
        <p:txBody>
          <a:bodyPr wrap="square">
            <a:spAutoFit/>
          </a:bodyPr>
          <a:lstStyle/>
          <a:p>
            <a:r>
              <a:rPr lang="en-US" sz="2400" b="1" dirty="0">
                <a:solidFill>
                  <a:schemeClr val="accent6">
                    <a:lumMod val="50000"/>
                  </a:schemeClr>
                </a:solidFill>
                <a:latin typeface="Gabriola" panose="04040605051002020D02" pitchFamily="82" charset="0"/>
              </a:rPr>
              <a:t>While research into CBD is ongoing, what we do know so far seems to back this up. Here’s how the antioxidant and anti-inflammatory benefits of CBD affect the body’s largest organ:</a:t>
            </a:r>
            <a:endParaRPr lang="he-IL" sz="2400" b="1" dirty="0">
              <a:solidFill>
                <a:schemeClr val="accent6">
                  <a:lumMod val="50000"/>
                </a:schemeClr>
              </a:solidFill>
              <a:latin typeface="Gabriola" panose="04040605051002020D02" pitchFamily="82" charset="0"/>
            </a:endParaRPr>
          </a:p>
        </p:txBody>
      </p:sp>
      <p:pic>
        <p:nvPicPr>
          <p:cNvPr id="8" name="תמונה 7">
            <a:extLst>
              <a:ext uri="{FF2B5EF4-FFF2-40B4-BE49-F238E27FC236}">
                <a16:creationId xmlns:a16="http://schemas.microsoft.com/office/drawing/2014/main" id="{B28DB14D-05BD-4E64-B365-BA7F3DEA9ACB}"/>
              </a:ext>
            </a:extLst>
          </p:cNvPr>
          <p:cNvPicPr>
            <a:picLocks noChangeAspect="1"/>
          </p:cNvPicPr>
          <p:nvPr/>
        </p:nvPicPr>
        <p:blipFill>
          <a:blip r:embed="rId2"/>
          <a:stretch>
            <a:fillRect/>
          </a:stretch>
        </p:blipFill>
        <p:spPr>
          <a:xfrm>
            <a:off x="7598153" y="6422420"/>
            <a:ext cx="1639966" cy="493819"/>
          </a:xfrm>
          <a:prstGeom prst="rect">
            <a:avLst/>
          </a:prstGeom>
        </p:spPr>
      </p:pic>
      <p:pic>
        <p:nvPicPr>
          <p:cNvPr id="11" name="תמונה 10">
            <a:extLst>
              <a:ext uri="{FF2B5EF4-FFF2-40B4-BE49-F238E27FC236}">
                <a16:creationId xmlns:a16="http://schemas.microsoft.com/office/drawing/2014/main" id="{ECDB0D94-2E4B-CD43-F641-F381BF05B491}"/>
              </a:ext>
            </a:extLst>
          </p:cNvPr>
          <p:cNvPicPr>
            <a:picLocks noChangeAspect="1"/>
          </p:cNvPicPr>
          <p:nvPr/>
        </p:nvPicPr>
        <p:blipFill>
          <a:blip r:embed="rId3"/>
          <a:stretch>
            <a:fillRect/>
          </a:stretch>
        </p:blipFill>
        <p:spPr>
          <a:xfrm>
            <a:off x="0" y="1937762"/>
            <a:ext cx="9174190" cy="4920238"/>
          </a:xfrm>
          <a:prstGeom prst="rect">
            <a:avLst/>
          </a:prstGeom>
        </p:spPr>
      </p:pic>
      <p:sp>
        <p:nvSpPr>
          <p:cNvPr id="12" name="מלבן 11">
            <a:extLst>
              <a:ext uri="{FF2B5EF4-FFF2-40B4-BE49-F238E27FC236}">
                <a16:creationId xmlns:a16="http://schemas.microsoft.com/office/drawing/2014/main" id="{81E7C569-FF93-9EFA-E331-0EC8F7E42276}"/>
              </a:ext>
            </a:extLst>
          </p:cNvPr>
          <p:cNvSpPr/>
          <p:nvPr/>
        </p:nvSpPr>
        <p:spPr>
          <a:xfrm>
            <a:off x="7534224" y="5838940"/>
            <a:ext cx="1639966" cy="10190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227637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86E042C8-DB9F-4AEA-BF0F-F0CAC6999D4D}"/>
              </a:ext>
            </a:extLst>
          </p:cNvPr>
          <p:cNvSpPr/>
          <p:nvPr/>
        </p:nvSpPr>
        <p:spPr>
          <a:xfrm>
            <a:off x="472440" y="3056500"/>
            <a:ext cx="8199120" cy="304698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2400" b="1" i="0" u="none" strike="noStrike" kern="1200" cap="none" spc="0" normalizeH="0" baseline="0" noProof="0" dirty="0">
                <a:ln>
                  <a:noFill/>
                </a:ln>
                <a:solidFill>
                  <a:srgbClr val="F79646">
                    <a:lumMod val="50000"/>
                  </a:srgbClr>
                </a:solidFill>
                <a:effectLst/>
                <a:uLnTx/>
                <a:uFillTx/>
                <a:latin typeface="Gabriola" panose="04040605051002020D02" pitchFamily="82" charset="0"/>
                <a:ea typeface="+mn-ea"/>
                <a:cs typeface="+mn-cs"/>
              </a:rPr>
              <a:t>Regulates oil production. The overproduction of sebum is thought to be a contributing factor of acne. According to a 2014 </a:t>
            </a:r>
            <a:r>
              <a:rPr kumimoji="0" lang="en-US" sz="2400" b="1" i="0" u="none" strike="noStrike" kern="1200" cap="none" spc="0" normalizeH="0" baseline="0" noProof="0" dirty="0" err="1">
                <a:ln>
                  <a:noFill/>
                </a:ln>
                <a:solidFill>
                  <a:srgbClr val="F79646">
                    <a:lumMod val="50000"/>
                  </a:srgbClr>
                </a:solidFill>
                <a:effectLst/>
                <a:uLnTx/>
                <a:uFillTx/>
                <a:latin typeface="Gabriola" panose="04040605051002020D02" pitchFamily="82" charset="0"/>
                <a:ea typeface="+mn-ea"/>
                <a:cs typeface="+mn-cs"/>
              </a:rPr>
              <a:t>studyTrusted</a:t>
            </a:r>
            <a:r>
              <a:rPr kumimoji="0" lang="en-US" sz="2400" b="1" i="0" u="none" strike="noStrike" kern="1200" cap="none" spc="0" normalizeH="0" baseline="0" noProof="0" dirty="0">
                <a:ln>
                  <a:noFill/>
                </a:ln>
                <a:solidFill>
                  <a:srgbClr val="F79646">
                    <a:lumMod val="50000"/>
                  </a:srgbClr>
                </a:solidFill>
                <a:effectLst/>
                <a:uLnTx/>
                <a:uFillTx/>
                <a:latin typeface="Gabriola" panose="04040605051002020D02" pitchFamily="82" charset="0"/>
                <a:ea typeface="+mn-ea"/>
                <a:cs typeface="+mn-cs"/>
              </a:rPr>
              <a:t> Source, CBD may have an anti-inflammatory effect on </a:t>
            </a:r>
            <a:r>
              <a:rPr kumimoji="0" lang="en-US" sz="2400" b="1" i="0" u="none" strike="noStrike" kern="1200" cap="none" spc="0" normalizeH="0" baseline="0" noProof="0" dirty="0" err="1">
                <a:ln>
                  <a:noFill/>
                </a:ln>
                <a:solidFill>
                  <a:srgbClr val="F79646">
                    <a:lumMod val="50000"/>
                  </a:srgbClr>
                </a:solidFill>
                <a:effectLst/>
                <a:uLnTx/>
                <a:uFillTx/>
                <a:latin typeface="Gabriola" panose="04040605051002020D02" pitchFamily="82" charset="0"/>
                <a:ea typeface="+mn-ea"/>
                <a:cs typeface="+mn-cs"/>
              </a:rPr>
              <a:t>sebocytes</a:t>
            </a:r>
            <a:r>
              <a:rPr kumimoji="0" lang="en-US" sz="2400" b="1" i="0" u="none" strike="noStrike" kern="1200" cap="none" spc="0" normalizeH="0" baseline="0" noProof="0" dirty="0">
                <a:ln>
                  <a:noFill/>
                </a:ln>
                <a:solidFill>
                  <a:srgbClr val="F79646">
                    <a:lumMod val="50000"/>
                  </a:srgbClr>
                </a:solidFill>
                <a:effectLst/>
                <a:uLnTx/>
                <a:uFillTx/>
                <a:latin typeface="Gabriola" panose="04040605051002020D02" pitchFamily="82" charset="0"/>
                <a:ea typeface="+mn-ea"/>
                <a:cs typeface="+mn-cs"/>
              </a:rPr>
              <a:t>, the skin cells that produce sebum.</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2400" b="1" i="0" u="none" strike="noStrike" kern="1200" cap="none" spc="0" normalizeH="0" baseline="0" noProof="0" dirty="0">
                <a:ln>
                  <a:noFill/>
                </a:ln>
                <a:solidFill>
                  <a:srgbClr val="F79646">
                    <a:lumMod val="50000"/>
                  </a:srgbClr>
                </a:solidFill>
                <a:effectLst/>
                <a:uLnTx/>
                <a:uFillTx/>
                <a:latin typeface="Gabriola" panose="04040605051002020D02" pitchFamily="82" charset="0"/>
                <a:ea typeface="+mn-ea"/>
                <a:cs typeface="+mn-cs"/>
              </a:rPr>
              <a:t>Helps reduce inflammation. As an anti-inflammatory, CBD may be able to help reduce swelling, pain, and redness from existing breakouts, or irritation from skin conditions like eczema and psoriasis.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2400" b="1" i="0" u="none" strike="noStrike" kern="1200" cap="none" spc="0" normalizeH="0" baseline="0" noProof="0" dirty="0">
                <a:ln>
                  <a:noFill/>
                </a:ln>
                <a:solidFill>
                  <a:srgbClr val="F79646">
                    <a:lumMod val="50000"/>
                  </a:srgbClr>
                </a:solidFill>
                <a:effectLst/>
                <a:uLnTx/>
                <a:uFillTx/>
                <a:latin typeface="Gabriola" panose="04040605051002020D02" pitchFamily="82" charset="0"/>
                <a:ea typeface="+mn-ea"/>
                <a:cs typeface="+mn-cs"/>
              </a:rPr>
              <a:t>Hydrates dry skin. Research from 2009Trusted Source suggests that CBD may be effective for dry, dehydrated skin.</a:t>
            </a:r>
            <a:endParaRPr kumimoji="0" lang="he-IL" sz="2400" b="1" i="0" u="none" strike="noStrike" kern="1200" cap="none" spc="0" normalizeH="0" baseline="0" noProof="0" dirty="0">
              <a:ln>
                <a:noFill/>
              </a:ln>
              <a:solidFill>
                <a:srgbClr val="F79646">
                  <a:lumMod val="50000"/>
                </a:srgbClr>
              </a:solidFill>
              <a:effectLst/>
              <a:uLnTx/>
              <a:uFillTx/>
              <a:latin typeface="Gabriola" panose="04040605051002020D02" pitchFamily="82" charset="0"/>
              <a:ea typeface="+mn-ea"/>
              <a:cs typeface="Arial" panose="020B0604020202020204" pitchFamily="34" charset="0"/>
            </a:endParaRPr>
          </a:p>
        </p:txBody>
      </p:sp>
      <p:sp>
        <p:nvSpPr>
          <p:cNvPr id="5" name="תיבת טקסט 4">
            <a:extLst>
              <a:ext uri="{FF2B5EF4-FFF2-40B4-BE49-F238E27FC236}">
                <a16:creationId xmlns:a16="http://schemas.microsoft.com/office/drawing/2014/main" id="{376DF93A-F995-BADF-9B9D-8615476C0363}"/>
              </a:ext>
            </a:extLst>
          </p:cNvPr>
          <p:cNvSpPr txBox="1"/>
          <p:nvPr/>
        </p:nvSpPr>
        <p:spPr>
          <a:xfrm>
            <a:off x="791738" y="514958"/>
            <a:ext cx="7382106" cy="2308324"/>
          </a:xfrm>
          <a:prstGeom prst="rect">
            <a:avLst/>
          </a:prstGeom>
          <a:noFill/>
        </p:spPr>
        <p:txBody>
          <a:bodyPr wrap="square">
            <a:spAutoFit/>
          </a:bodyPr>
          <a:lstStyle/>
          <a:p>
            <a:r>
              <a:rPr lang="en-US" sz="2400" b="1" dirty="0">
                <a:solidFill>
                  <a:srgbClr val="F79646">
                    <a:lumMod val="50000"/>
                  </a:srgbClr>
                </a:solidFill>
                <a:latin typeface="Gabriola" panose="04040605051002020D02" pitchFamily="82" charset="0"/>
              </a:rPr>
              <a:t>Exclusively, the company has developed a method to create a colloidal suspension of CBD, an innovative method that increases the bioavailability of the substance.</a:t>
            </a:r>
          </a:p>
          <a:p>
            <a:endParaRPr lang="en-US" sz="2400" b="1" dirty="0">
              <a:solidFill>
                <a:srgbClr val="F79646">
                  <a:lumMod val="50000"/>
                </a:srgbClr>
              </a:solidFill>
              <a:latin typeface="Gabriola" panose="04040605051002020D02" pitchFamily="82" charset="0"/>
            </a:endParaRPr>
          </a:p>
          <a:p>
            <a:r>
              <a:rPr lang="en-US" sz="2400" b="1" dirty="0">
                <a:solidFill>
                  <a:srgbClr val="F79646">
                    <a:lumMod val="50000"/>
                  </a:srgbClr>
                </a:solidFill>
                <a:latin typeface="Gabriola" panose="04040605051002020D02" pitchFamily="82" charset="0"/>
              </a:rPr>
              <a:t>The method in the attached video.</a:t>
            </a:r>
          </a:p>
          <a:p>
            <a:r>
              <a:rPr lang="en-US" sz="2400" b="1" dirty="0">
                <a:solidFill>
                  <a:srgbClr val="F79646">
                    <a:lumMod val="50000"/>
                  </a:srgbClr>
                </a:solidFill>
                <a:latin typeface="Gabriola" panose="04040605051002020D02" pitchFamily="82" charset="0"/>
              </a:rPr>
              <a:t>The other advantages of the material are as follows:</a:t>
            </a:r>
            <a:endParaRPr lang="he-IL" sz="2400" b="1" dirty="0">
              <a:solidFill>
                <a:srgbClr val="F79646">
                  <a:lumMod val="50000"/>
                </a:srgbClr>
              </a:solidFill>
              <a:latin typeface="Gabriola" panose="04040605051002020D02" pitchFamily="82" charset="0"/>
            </a:endParaRPr>
          </a:p>
        </p:txBody>
      </p:sp>
    </p:spTree>
    <p:extLst>
      <p:ext uri="{BB962C8B-B14F-4D97-AF65-F5344CB8AC3E}">
        <p14:creationId xmlns:p14="http://schemas.microsoft.com/office/powerpoint/2010/main" val="853269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7B04B091-A120-E4C0-CB73-10E0B4BD8BFA}"/>
              </a:ext>
            </a:extLst>
          </p:cNvPr>
          <p:cNvSpPr txBox="1"/>
          <p:nvPr/>
        </p:nvSpPr>
        <p:spPr>
          <a:xfrm>
            <a:off x="111512" y="165029"/>
            <a:ext cx="8920976" cy="6527941"/>
          </a:xfrm>
          <a:prstGeom prst="rect">
            <a:avLst/>
          </a:prstGeom>
          <a:noFill/>
        </p:spPr>
        <p:txBody>
          <a:bodyPr wrap="square">
            <a:spAutoFit/>
          </a:bodyPr>
          <a:lstStyle/>
          <a:p>
            <a:pPr algn="l" rtl="0">
              <a:lnSpc>
                <a:spcPct val="150000"/>
              </a:lnSpc>
              <a:spcAft>
                <a:spcPts val="800"/>
              </a:spcAft>
            </a:pPr>
            <a:r>
              <a:rPr lang="en-US" sz="2400" b="1" dirty="0">
                <a:solidFill>
                  <a:srgbClr val="F79646">
                    <a:lumMod val="50000"/>
                  </a:srgbClr>
                </a:solidFill>
                <a:latin typeface="Gabriola" panose="04040605051002020D02" pitchFamily="82" charset="0"/>
              </a:rPr>
              <a:t>One of the problems with the use of CBD is the problem of bioavailability, therefore many companies use emulsifiers to turn the material into micelles to make the material an emulsion with improved absorbency</a:t>
            </a:r>
            <a:r>
              <a:rPr lang="he-IL" sz="2400" b="1" dirty="0">
                <a:solidFill>
                  <a:srgbClr val="F79646">
                    <a:lumMod val="50000"/>
                  </a:srgbClr>
                </a:solidFill>
                <a:latin typeface="Gabriola" panose="04040605051002020D02" pitchFamily="82" charset="0"/>
              </a:rPr>
              <a:t>.</a:t>
            </a:r>
            <a:endParaRPr lang="en-US" sz="2400" b="1" dirty="0">
              <a:solidFill>
                <a:srgbClr val="F79646">
                  <a:lumMod val="50000"/>
                </a:srgbClr>
              </a:solidFill>
              <a:latin typeface="Gabriola" panose="04040605051002020D02" pitchFamily="82" charset="0"/>
            </a:endParaRPr>
          </a:p>
          <a:p>
            <a:pPr algn="l" rtl="0">
              <a:lnSpc>
                <a:spcPct val="150000"/>
              </a:lnSpc>
              <a:spcAft>
                <a:spcPts val="800"/>
              </a:spcAft>
            </a:pPr>
            <a:r>
              <a:rPr lang="en-US" sz="2400" b="1" dirty="0">
                <a:solidFill>
                  <a:srgbClr val="F79646">
                    <a:lumMod val="50000"/>
                  </a:srgbClr>
                </a:solidFill>
                <a:latin typeface="Gabriola" panose="04040605051002020D02" pitchFamily="82" charset="0"/>
              </a:rPr>
              <a:t>The main problem with this method is the short-term stability of the micelles, in a short time, the material is separated into different phases</a:t>
            </a:r>
            <a:r>
              <a:rPr lang="he-IL" sz="2400" b="1" dirty="0">
                <a:solidFill>
                  <a:srgbClr val="F79646">
                    <a:lumMod val="50000"/>
                  </a:srgbClr>
                </a:solidFill>
                <a:latin typeface="Gabriola" panose="04040605051002020D02" pitchFamily="82" charset="0"/>
              </a:rPr>
              <a:t>.</a:t>
            </a:r>
            <a:endParaRPr lang="en-US" sz="2400" b="1" dirty="0">
              <a:solidFill>
                <a:srgbClr val="F79646">
                  <a:lumMod val="50000"/>
                </a:srgbClr>
              </a:solidFill>
              <a:latin typeface="Gabriola" panose="04040605051002020D02" pitchFamily="82" charset="0"/>
            </a:endParaRPr>
          </a:p>
          <a:p>
            <a:pPr algn="l" rtl="0">
              <a:lnSpc>
                <a:spcPct val="150000"/>
              </a:lnSpc>
              <a:spcAft>
                <a:spcPts val="800"/>
              </a:spcAft>
            </a:pPr>
            <a:r>
              <a:rPr lang="en-US" sz="2400" b="1" dirty="0">
                <a:solidFill>
                  <a:srgbClr val="F79646">
                    <a:lumMod val="50000"/>
                  </a:srgbClr>
                </a:solidFill>
                <a:latin typeface="Gabriola" panose="04040605051002020D02" pitchFamily="82" charset="0"/>
              </a:rPr>
              <a:t>Our method is to create a CBD solution, which upon contact with water disperses into separated molecules, thereby creating a stable colloidal suspension with maximum surface area for optimal absorption. </a:t>
            </a:r>
          </a:p>
          <a:p>
            <a:pPr algn="l" rtl="0">
              <a:lnSpc>
                <a:spcPct val="150000"/>
              </a:lnSpc>
              <a:spcAft>
                <a:spcPts val="800"/>
              </a:spcAft>
            </a:pPr>
            <a:r>
              <a:rPr lang="en-US" sz="2400" b="1" dirty="0">
                <a:solidFill>
                  <a:srgbClr val="F79646">
                    <a:lumMod val="50000"/>
                  </a:srgbClr>
                </a:solidFill>
                <a:latin typeface="Gabriola" panose="04040605051002020D02" pitchFamily="82" charset="0"/>
              </a:rPr>
              <a:t>This technology can be used in any product containing CBD or any cannabinoid in fact</a:t>
            </a:r>
            <a:r>
              <a:rPr lang="he-IL" sz="2400" b="1" dirty="0">
                <a:solidFill>
                  <a:srgbClr val="F79646">
                    <a:lumMod val="50000"/>
                  </a:srgbClr>
                </a:solidFill>
                <a:latin typeface="Gabriola" panose="04040605051002020D02" pitchFamily="82" charset="0"/>
              </a:rPr>
              <a:t>.</a:t>
            </a:r>
            <a:endParaRPr lang="en-US" sz="2400" b="1" dirty="0">
              <a:solidFill>
                <a:srgbClr val="F79646">
                  <a:lumMod val="50000"/>
                </a:srgbClr>
              </a:solidFill>
              <a:latin typeface="Gabriola" panose="04040605051002020D02" pitchFamily="82" charset="0"/>
            </a:endParaRPr>
          </a:p>
          <a:p>
            <a:pPr algn="l" rtl="0">
              <a:lnSpc>
                <a:spcPct val="150000"/>
              </a:lnSpc>
              <a:spcAft>
                <a:spcPts val="800"/>
              </a:spcAft>
            </a:pPr>
            <a:r>
              <a:rPr lang="en-US" sz="2400" b="1" dirty="0">
                <a:solidFill>
                  <a:srgbClr val="F79646">
                    <a:lumMod val="50000"/>
                  </a:srgbClr>
                </a:solidFill>
                <a:latin typeface="Gabriola" panose="04040605051002020D02" pitchFamily="82" charset="0"/>
              </a:rPr>
              <a:t>The products in which CBD can be combined with this technology: mineral water, juices, cosmetic preparations, snacks, edible gels and practically any food product</a:t>
            </a:r>
            <a:r>
              <a:rPr lang="he-IL" sz="2400" b="1" dirty="0">
                <a:solidFill>
                  <a:srgbClr val="F79646">
                    <a:lumMod val="50000"/>
                  </a:srgbClr>
                </a:solidFill>
                <a:latin typeface="Gabriola" panose="04040605051002020D02" pitchFamily="82" charset="0"/>
              </a:rPr>
              <a:t>.</a:t>
            </a:r>
            <a:endParaRPr lang="en-US" sz="2400" b="1" dirty="0">
              <a:solidFill>
                <a:srgbClr val="F79646">
                  <a:lumMod val="50000"/>
                </a:srgbClr>
              </a:solidFill>
              <a:latin typeface="Gabriola" panose="04040605051002020D02" pitchFamily="82" charset="0"/>
            </a:endParaRPr>
          </a:p>
        </p:txBody>
      </p:sp>
    </p:spTree>
    <p:extLst>
      <p:ext uri="{BB962C8B-B14F-4D97-AF65-F5344CB8AC3E}">
        <p14:creationId xmlns:p14="http://schemas.microsoft.com/office/powerpoint/2010/main" val="181513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BD colloidal suspension technology english 1">
            <a:hlinkClick r:id="" action="ppaction://media"/>
            <a:extLst>
              <a:ext uri="{FF2B5EF4-FFF2-40B4-BE49-F238E27FC236}">
                <a16:creationId xmlns:a16="http://schemas.microsoft.com/office/drawing/2014/main" id="{46A9BD26-706C-F58E-2CD6-D5EABCD545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6756" y="557561"/>
            <a:ext cx="8210488" cy="4625627"/>
          </a:xfrm>
          <a:prstGeom prst="rect">
            <a:avLst/>
          </a:prstGeom>
        </p:spPr>
      </p:pic>
    </p:spTree>
    <p:extLst>
      <p:ext uri="{BB962C8B-B14F-4D97-AF65-F5344CB8AC3E}">
        <p14:creationId xmlns:p14="http://schemas.microsoft.com/office/powerpoint/2010/main" val="42310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4082">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BB9">
            <a:alpha val="50000"/>
          </a:srgbClr>
        </a:solidFill>
        <a:effectLst/>
      </p:bgPr>
    </p:bg>
    <p:spTree>
      <p:nvGrpSpPr>
        <p:cNvPr id="1" name=""/>
        <p:cNvGrpSpPr/>
        <p:nvPr/>
      </p:nvGrpSpPr>
      <p:grpSpPr>
        <a:xfrm>
          <a:off x="0" y="0"/>
          <a:ext cx="0" cy="0"/>
          <a:chOff x="0" y="0"/>
          <a:chExt cx="0" cy="0"/>
        </a:xfrm>
      </p:grpSpPr>
      <p:sp>
        <p:nvSpPr>
          <p:cNvPr id="5" name="TextBox 4"/>
          <p:cNvSpPr txBox="1"/>
          <p:nvPr/>
        </p:nvSpPr>
        <p:spPr>
          <a:xfrm>
            <a:off x="4948771" y="407231"/>
            <a:ext cx="3827584" cy="6986528"/>
          </a:xfrm>
          <a:prstGeom prst="rect">
            <a:avLst/>
          </a:prstGeom>
          <a:solidFill>
            <a:schemeClr val="bg1">
              <a:alpha val="0"/>
            </a:schemeClr>
          </a:solidFill>
        </p:spPr>
        <p:txBody>
          <a:bodyPr wrap="square" rtlCol="1">
            <a:spAutoFit/>
          </a:bodyPr>
          <a:lstStyle/>
          <a:p>
            <a:endParaRPr lang="en-US" sz="2800" dirty="0">
              <a:latin typeface="Gabriola" panose="04040605051002020D02" pitchFamily="82" charset="0"/>
              <a:cs typeface="Courier New" panose="02070309020205020404" pitchFamily="49" charset="0"/>
            </a:endParaRPr>
          </a:p>
          <a:p>
            <a:r>
              <a:rPr lang="en-US" sz="3400" b="1" dirty="0">
                <a:solidFill>
                  <a:schemeClr val="accent6">
                    <a:lumMod val="50000"/>
                  </a:schemeClr>
                </a:solidFill>
                <a:latin typeface="Gabriola" panose="04040605051002020D02" pitchFamily="82" charset="0"/>
                <a:cs typeface="Courier New" panose="02070309020205020404" pitchFamily="49" charset="0"/>
              </a:rPr>
              <a:t>Crème de Eco is assimilating innovations into cosmetic.</a:t>
            </a:r>
            <a:br>
              <a:rPr lang="en-US" sz="3400" b="1" dirty="0">
                <a:solidFill>
                  <a:schemeClr val="accent6">
                    <a:lumMod val="50000"/>
                  </a:schemeClr>
                </a:solidFill>
                <a:latin typeface="Gabriola" panose="04040605051002020D02" pitchFamily="82" charset="0"/>
                <a:cs typeface="Courier New" panose="02070309020205020404" pitchFamily="49" charset="0"/>
              </a:rPr>
            </a:br>
            <a:r>
              <a:rPr lang="en-US" sz="3400" b="1" dirty="0">
                <a:solidFill>
                  <a:schemeClr val="accent6">
                    <a:lumMod val="50000"/>
                  </a:schemeClr>
                </a:solidFill>
                <a:latin typeface="Gabriola" panose="04040605051002020D02" pitchFamily="82" charset="0"/>
                <a:cs typeface="Courier New" panose="02070309020205020404" pitchFamily="49" charset="0"/>
              </a:rPr>
              <a:t>By using the best minds of the leading R&amp;D scientists.</a:t>
            </a:r>
          </a:p>
          <a:p>
            <a:r>
              <a:rPr lang="en-US" sz="3400" b="1" dirty="0">
                <a:solidFill>
                  <a:schemeClr val="accent6">
                    <a:lumMod val="50000"/>
                  </a:schemeClr>
                </a:solidFill>
                <a:latin typeface="Gabriola" panose="04040605051002020D02" pitchFamily="82" charset="0"/>
                <a:cs typeface="Courier New" panose="02070309020205020404" pitchFamily="49" charset="0"/>
              </a:rPr>
              <a:t>Our formulations contains only top quality ingredients, for people that want the best without Compromises.</a:t>
            </a:r>
            <a:endParaRPr lang="en-US" sz="3600" b="1" dirty="0">
              <a:solidFill>
                <a:schemeClr val="accent6">
                  <a:lumMod val="50000"/>
                </a:schemeClr>
              </a:solidFill>
              <a:latin typeface="Gabriola" panose="04040605051002020D02" pitchFamily="82" charset="0"/>
              <a:cs typeface="Courier New" panose="02070309020205020404" pitchFamily="49" charset="0"/>
            </a:endParaRPr>
          </a:p>
          <a:p>
            <a:endParaRPr lang="en-US" sz="2800" dirty="0">
              <a:latin typeface="Gabriola" panose="04040605051002020D02" pitchFamily="82" charset="0"/>
              <a:cs typeface="Courier New" panose="02070309020205020404" pitchFamily="49" charset="0"/>
            </a:endParaRPr>
          </a:p>
          <a:p>
            <a:endParaRPr lang="he-IL" sz="2800" dirty="0">
              <a:latin typeface="Gabriola" panose="04040605051002020D02" pitchFamily="82" charset="0"/>
              <a:cs typeface="Courier New" panose="02070309020205020404" pitchFamily="49" charset="0"/>
            </a:endParaRPr>
          </a:p>
          <a:p>
            <a:endParaRPr lang="he-IL" sz="2400" dirty="0">
              <a:latin typeface="Gabriola" panose="04040605051002020D02" pitchFamily="82" charset="0"/>
              <a:cs typeface="Courier New" panose="02070309020205020404" pitchFamily="49" charset="0"/>
            </a:endParaRPr>
          </a:p>
        </p:txBody>
      </p:sp>
      <p:pic>
        <p:nvPicPr>
          <p:cNvPr id="4" name="תמונה 3">
            <a:extLst>
              <a:ext uri="{FF2B5EF4-FFF2-40B4-BE49-F238E27FC236}">
                <a16:creationId xmlns:a16="http://schemas.microsoft.com/office/drawing/2014/main" id="{A7608B5C-5C41-4C3D-8C66-3E32F71D3F5A}"/>
              </a:ext>
            </a:extLst>
          </p:cNvPr>
          <p:cNvPicPr>
            <a:picLocks noChangeAspect="1"/>
          </p:cNvPicPr>
          <p:nvPr/>
        </p:nvPicPr>
        <p:blipFill>
          <a:blip r:embed="rId2"/>
          <a:stretch>
            <a:fillRect/>
          </a:stretch>
        </p:blipFill>
        <p:spPr>
          <a:xfrm>
            <a:off x="0" y="14684"/>
            <a:ext cx="4845076" cy="6858000"/>
          </a:xfrm>
          <a:prstGeom prst="rect">
            <a:avLst/>
          </a:prstGeom>
          <a:effectLst/>
        </p:spPr>
      </p:pic>
      <p:sp>
        <p:nvSpPr>
          <p:cNvPr id="2" name="Title 1"/>
          <p:cNvSpPr>
            <a:spLocks noGrp="1"/>
          </p:cNvSpPr>
          <p:nvPr>
            <p:ph type="title"/>
          </p:nvPr>
        </p:nvSpPr>
        <p:spPr>
          <a:xfrm>
            <a:off x="0" y="11305"/>
            <a:ext cx="9144000" cy="395926"/>
          </a:xfrm>
          <a:solidFill>
            <a:srgbClr val="F9DBB9">
              <a:alpha val="77000"/>
            </a:srgbClr>
          </a:solidFill>
        </p:spPr>
        <p:txBody>
          <a:bodyPr>
            <a:noAutofit/>
          </a:bodyPr>
          <a:lstStyle/>
          <a:p>
            <a:r>
              <a:rPr lang="en-US" sz="3500" b="1" dirty="0">
                <a:solidFill>
                  <a:srgbClr val="CC9900">
                    <a:alpha val="90000"/>
                  </a:srgbClr>
                </a:solidFill>
                <a:latin typeface="Bell MT" panose="02020503060305020303" pitchFamily="18" charset="0"/>
              </a:rPr>
              <a:t>Next generation Cosmetic for wonderful </a:t>
            </a:r>
            <a:r>
              <a:rPr lang="en-US" sz="3500" b="1" dirty="0">
                <a:solidFill>
                  <a:srgbClr val="CC9900"/>
                </a:solidFill>
                <a:latin typeface="Bell MT" panose="02020503060305020303" pitchFamily="18" charset="0"/>
              </a:rPr>
              <a:t>skin</a:t>
            </a:r>
          </a:p>
        </p:txBody>
      </p:sp>
      <p:pic>
        <p:nvPicPr>
          <p:cNvPr id="3" name="תמונה 2">
            <a:extLst>
              <a:ext uri="{FF2B5EF4-FFF2-40B4-BE49-F238E27FC236}">
                <a16:creationId xmlns:a16="http://schemas.microsoft.com/office/drawing/2014/main" id="{F3AA6215-D909-3F27-AF4C-05E363605F1B}"/>
              </a:ext>
            </a:extLst>
          </p:cNvPr>
          <p:cNvPicPr>
            <a:picLocks noChangeAspect="1"/>
          </p:cNvPicPr>
          <p:nvPr/>
        </p:nvPicPr>
        <p:blipFill>
          <a:blip r:embed="rId3"/>
          <a:stretch>
            <a:fillRect/>
          </a:stretch>
        </p:blipFill>
        <p:spPr>
          <a:xfrm>
            <a:off x="7786263" y="5619963"/>
            <a:ext cx="1093787" cy="1093787"/>
          </a:xfrm>
          <a:prstGeom prst="rect">
            <a:avLst/>
          </a:prstGeom>
        </p:spPr>
      </p:pic>
    </p:spTree>
    <p:extLst>
      <p:ext uri="{BB962C8B-B14F-4D97-AF65-F5344CB8AC3E}">
        <p14:creationId xmlns:p14="http://schemas.microsoft.com/office/powerpoint/2010/main" val="166822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BB9">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372" y="10688"/>
            <a:ext cx="8229600" cy="1143000"/>
          </a:xfrm>
        </p:spPr>
        <p:txBody>
          <a:bodyPr>
            <a:noAutofit/>
          </a:bodyPr>
          <a:lstStyle/>
          <a:p>
            <a:r>
              <a:rPr lang="en-US" sz="4000" b="1" dirty="0">
                <a:solidFill>
                  <a:srgbClr val="CC9900"/>
                </a:solidFill>
                <a:effectLst>
                  <a:outerShdw blurRad="38100" dist="38100" dir="2700000" algn="tl">
                    <a:srgbClr val="000000">
                      <a:alpha val="43137"/>
                    </a:srgbClr>
                  </a:outerShdw>
                </a:effectLst>
                <a:latin typeface="Bell MT" panose="02020503060305020303" pitchFamily="18" charset="0"/>
              </a:rPr>
              <a:t>Science in Cosmetic</a:t>
            </a:r>
          </a:p>
        </p:txBody>
      </p:sp>
      <p:sp>
        <p:nvSpPr>
          <p:cNvPr id="5" name="TextBox 4"/>
          <p:cNvSpPr txBox="1"/>
          <p:nvPr/>
        </p:nvSpPr>
        <p:spPr>
          <a:xfrm>
            <a:off x="485499" y="984006"/>
            <a:ext cx="8173001" cy="2923877"/>
          </a:xfrm>
          <a:prstGeom prst="rect">
            <a:avLst/>
          </a:prstGeom>
          <a:noFill/>
        </p:spPr>
        <p:txBody>
          <a:bodyPr wrap="square" rtlCol="1">
            <a:spAutoFit/>
          </a:bodyPr>
          <a:lstStyle/>
          <a:p>
            <a:r>
              <a:rPr lang="en-US" sz="3200" b="1" dirty="0">
                <a:solidFill>
                  <a:schemeClr val="accent6">
                    <a:lumMod val="50000"/>
                  </a:schemeClr>
                </a:solidFill>
                <a:latin typeface="Gabriola" panose="04040605051002020D02" pitchFamily="82" charset="0"/>
              </a:rPr>
              <a:t>The cream contains a liposomal mechanisms for sustained release of the active ingredients.</a:t>
            </a:r>
            <a:br>
              <a:rPr lang="en-US" sz="3200" b="1" dirty="0">
                <a:solidFill>
                  <a:schemeClr val="accent6">
                    <a:lumMod val="50000"/>
                  </a:schemeClr>
                </a:solidFill>
                <a:latin typeface="Gabriola" panose="04040605051002020D02" pitchFamily="82" charset="0"/>
              </a:rPr>
            </a:br>
            <a:r>
              <a:rPr lang="en-US" sz="3200" b="1" dirty="0">
                <a:solidFill>
                  <a:schemeClr val="accent6">
                    <a:lumMod val="50000"/>
                  </a:schemeClr>
                </a:solidFill>
                <a:latin typeface="Gabriola" panose="04040605051002020D02" pitchFamily="82" charset="0"/>
              </a:rPr>
              <a:t>Which makes the cream work for you, long time after application, in order to achieve the best results.</a:t>
            </a:r>
          </a:p>
          <a:p>
            <a:br>
              <a:rPr lang="en-US" sz="2800" b="1" dirty="0"/>
            </a:br>
            <a:endParaRPr lang="he-IL" sz="2800" b="1" dirty="0"/>
          </a:p>
        </p:txBody>
      </p:sp>
      <p:pic>
        <p:nvPicPr>
          <p:cNvPr id="7" name="תמונה 6">
            <a:extLst>
              <a:ext uri="{FF2B5EF4-FFF2-40B4-BE49-F238E27FC236}">
                <a16:creationId xmlns:a16="http://schemas.microsoft.com/office/drawing/2014/main" id="{25064598-1982-4F46-83ED-F3F51034ED40}"/>
              </a:ext>
            </a:extLst>
          </p:cNvPr>
          <p:cNvPicPr>
            <a:picLocks noChangeAspect="1"/>
          </p:cNvPicPr>
          <p:nvPr/>
        </p:nvPicPr>
        <p:blipFill>
          <a:blip r:embed="rId2"/>
          <a:stretch>
            <a:fillRect/>
          </a:stretch>
        </p:blipFill>
        <p:spPr>
          <a:xfrm>
            <a:off x="1086309" y="2984845"/>
            <a:ext cx="6311007" cy="3925745"/>
          </a:xfrm>
          <a:prstGeom prst="rect">
            <a:avLst/>
          </a:prstGeom>
        </p:spPr>
      </p:pic>
    </p:spTree>
    <p:extLst>
      <p:ext uri="{BB962C8B-B14F-4D97-AF65-F5344CB8AC3E}">
        <p14:creationId xmlns:p14="http://schemas.microsoft.com/office/powerpoint/2010/main" val="166822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459"/>
            <a:ext cx="9068586" cy="1143000"/>
          </a:xfrm>
        </p:spPr>
        <p:txBody>
          <a:bodyPr>
            <a:noAutofit/>
          </a:bodyPr>
          <a:lstStyle/>
          <a:p>
            <a:r>
              <a:rPr lang="en-US" sz="4000" b="1" dirty="0">
                <a:solidFill>
                  <a:srgbClr val="CC9900"/>
                </a:solidFill>
                <a:effectLst>
                  <a:outerShdw blurRad="38100" dist="38100" dir="2700000" algn="tl">
                    <a:srgbClr val="000000">
                      <a:alpha val="43137"/>
                    </a:srgbClr>
                  </a:outerShdw>
                </a:effectLst>
                <a:latin typeface="Bell MT" panose="02020503060305020303" pitchFamily="18" charset="0"/>
              </a:rPr>
              <a:t>liposomal Sustained release mechanism</a:t>
            </a:r>
          </a:p>
        </p:txBody>
      </p:sp>
      <p:sp>
        <p:nvSpPr>
          <p:cNvPr id="5" name="TextBox 4"/>
          <p:cNvSpPr txBox="1"/>
          <p:nvPr/>
        </p:nvSpPr>
        <p:spPr>
          <a:xfrm>
            <a:off x="654183" y="1381042"/>
            <a:ext cx="5633495" cy="5016758"/>
          </a:xfrm>
          <a:prstGeom prst="rect">
            <a:avLst/>
          </a:prstGeom>
          <a:noFill/>
        </p:spPr>
        <p:txBody>
          <a:bodyPr wrap="square" rtlCol="1">
            <a:spAutoFit/>
          </a:bodyPr>
          <a:lstStyle/>
          <a:p>
            <a:r>
              <a:rPr lang="en-US" sz="4000" b="1" dirty="0">
                <a:solidFill>
                  <a:schemeClr val="accent6">
                    <a:lumMod val="50000"/>
                  </a:schemeClr>
                </a:solidFill>
                <a:latin typeface="Gabriola" panose="04040605051002020D02" pitchFamily="82" charset="0"/>
              </a:rPr>
              <a:t>the center of the liposome contains the hydrophilic active ingredient which are "imprisoned" by the heads of the amphipathic ingredient that create the inner membrane, located in the center, with the hydrophobic tails facing outward, to the watery medium.</a:t>
            </a:r>
            <a:endParaRPr lang="he-IL" sz="4000" b="1" dirty="0">
              <a:solidFill>
                <a:schemeClr val="accent6">
                  <a:lumMod val="50000"/>
                </a:schemeClr>
              </a:solidFill>
              <a:latin typeface="Gabriola" panose="04040605051002020D02" pitchFamily="82" charset="0"/>
            </a:endParaRPr>
          </a:p>
        </p:txBody>
      </p:sp>
      <p:pic>
        <p:nvPicPr>
          <p:cNvPr id="6" name="תמונה 5">
            <a:extLst>
              <a:ext uri="{FF2B5EF4-FFF2-40B4-BE49-F238E27FC236}">
                <a16:creationId xmlns:a16="http://schemas.microsoft.com/office/drawing/2014/main" id="{0A0223E5-D375-45B6-8AAE-F2CB3D0B11E2}"/>
              </a:ext>
            </a:extLst>
          </p:cNvPr>
          <p:cNvPicPr>
            <a:picLocks noChangeAspect="1"/>
          </p:cNvPicPr>
          <p:nvPr/>
        </p:nvPicPr>
        <p:blipFill>
          <a:blip r:embed="rId2"/>
          <a:stretch>
            <a:fillRect/>
          </a:stretch>
        </p:blipFill>
        <p:spPr>
          <a:xfrm>
            <a:off x="5786246" y="2309948"/>
            <a:ext cx="3097844" cy="2733391"/>
          </a:xfrm>
          <a:prstGeom prst="rect">
            <a:avLst/>
          </a:prstGeom>
        </p:spPr>
      </p:pic>
      <p:sp>
        <p:nvSpPr>
          <p:cNvPr id="7" name="תיבת טקסט 6">
            <a:extLst>
              <a:ext uri="{FF2B5EF4-FFF2-40B4-BE49-F238E27FC236}">
                <a16:creationId xmlns:a16="http://schemas.microsoft.com/office/drawing/2014/main" id="{CD154E42-3779-44DF-87FB-A512719CD666}"/>
              </a:ext>
            </a:extLst>
          </p:cNvPr>
          <p:cNvSpPr txBox="1"/>
          <p:nvPr/>
        </p:nvSpPr>
        <p:spPr>
          <a:xfrm>
            <a:off x="6771910" y="1794671"/>
            <a:ext cx="1787628" cy="646331"/>
          </a:xfrm>
          <a:prstGeom prst="rect">
            <a:avLst/>
          </a:prstGeom>
          <a:noFill/>
        </p:spPr>
        <p:txBody>
          <a:bodyPr wrap="square" rtlCol="1">
            <a:spAutoFit/>
          </a:bodyPr>
          <a:lstStyle/>
          <a:p>
            <a:r>
              <a:rPr lang="en-US" sz="3600" b="1" dirty="0">
                <a:solidFill>
                  <a:schemeClr val="accent6">
                    <a:lumMod val="50000"/>
                  </a:schemeClr>
                </a:solidFill>
                <a:latin typeface="Gabriola" panose="04040605051002020D02" pitchFamily="82" charset="0"/>
              </a:rPr>
              <a:t>liposome</a:t>
            </a:r>
            <a:endParaRPr lang="he-IL" sz="3600" b="1" dirty="0">
              <a:solidFill>
                <a:schemeClr val="accent6">
                  <a:lumMod val="50000"/>
                </a:schemeClr>
              </a:solidFill>
              <a:latin typeface="Gabriola" panose="04040605051002020D02" pitchFamily="82" charset="0"/>
            </a:endParaRPr>
          </a:p>
        </p:txBody>
      </p:sp>
    </p:spTree>
    <p:extLst>
      <p:ext uri="{BB962C8B-B14F-4D97-AF65-F5344CB8AC3E}">
        <p14:creationId xmlns:p14="http://schemas.microsoft.com/office/powerpoint/2010/main" val="166822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BB9">
            <a:alpha val="50000"/>
          </a:srgbClr>
        </a:solid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4C7412F-E9F2-4BEC-8A17-9363C31A6AA3}"/>
              </a:ext>
            </a:extLst>
          </p:cNvPr>
          <p:cNvPicPr>
            <a:picLocks noChangeAspect="1"/>
          </p:cNvPicPr>
          <p:nvPr/>
        </p:nvPicPr>
        <p:blipFill>
          <a:blip r:embed="rId2"/>
          <a:stretch>
            <a:fillRect/>
          </a:stretch>
        </p:blipFill>
        <p:spPr>
          <a:xfrm>
            <a:off x="-424207" y="1"/>
            <a:ext cx="9144001" cy="6857999"/>
          </a:xfrm>
          <a:prstGeom prst="rect">
            <a:avLst/>
          </a:prstGeom>
        </p:spPr>
      </p:pic>
      <p:cxnSp>
        <p:nvCxnSpPr>
          <p:cNvPr id="8" name="מחבר חץ ישר 7">
            <a:extLst>
              <a:ext uri="{FF2B5EF4-FFF2-40B4-BE49-F238E27FC236}">
                <a16:creationId xmlns:a16="http://schemas.microsoft.com/office/drawing/2014/main" id="{760AC6CB-06F7-4732-998B-B5E7D16F72E9}"/>
              </a:ext>
            </a:extLst>
          </p:cNvPr>
          <p:cNvCxnSpPr>
            <a:cxnSpLocks/>
          </p:cNvCxnSpPr>
          <p:nvPr/>
        </p:nvCxnSpPr>
        <p:spPr>
          <a:xfrm flipH="1">
            <a:off x="4190648" y="650448"/>
            <a:ext cx="1306766" cy="7684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מחבר חץ ישר 9">
            <a:extLst>
              <a:ext uri="{FF2B5EF4-FFF2-40B4-BE49-F238E27FC236}">
                <a16:creationId xmlns:a16="http://schemas.microsoft.com/office/drawing/2014/main" id="{8562E26F-E8C0-486B-9C53-183E6B70F8CC}"/>
              </a:ext>
            </a:extLst>
          </p:cNvPr>
          <p:cNvCxnSpPr/>
          <p:nvPr/>
        </p:nvCxnSpPr>
        <p:spPr>
          <a:xfrm flipH="1" flipV="1">
            <a:off x="4271929" y="4910592"/>
            <a:ext cx="1225485" cy="8766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תיבת טקסט 10">
            <a:extLst>
              <a:ext uri="{FF2B5EF4-FFF2-40B4-BE49-F238E27FC236}">
                <a16:creationId xmlns:a16="http://schemas.microsoft.com/office/drawing/2014/main" id="{94902F5D-37B8-4D74-9594-AE51F0F3D05F}"/>
              </a:ext>
            </a:extLst>
          </p:cNvPr>
          <p:cNvSpPr txBox="1"/>
          <p:nvPr/>
        </p:nvSpPr>
        <p:spPr>
          <a:xfrm>
            <a:off x="5554696" y="358061"/>
            <a:ext cx="3181739" cy="1077218"/>
          </a:xfrm>
          <a:prstGeom prst="rect">
            <a:avLst/>
          </a:prstGeom>
          <a:noFill/>
        </p:spPr>
        <p:txBody>
          <a:bodyPr wrap="square" rtlCol="1">
            <a:spAutoFit/>
          </a:bodyPr>
          <a:lstStyle/>
          <a:p>
            <a:r>
              <a:rPr lang="en-US" sz="3200" b="1" dirty="0">
                <a:solidFill>
                  <a:schemeClr val="accent6">
                    <a:lumMod val="50000"/>
                  </a:schemeClr>
                </a:solidFill>
                <a:latin typeface="Bell MT" panose="02020503060305020303" pitchFamily="18" charset="0"/>
              </a:rPr>
              <a:t>Hydrophilic head</a:t>
            </a:r>
            <a:endParaRPr lang="he-IL" sz="3200" b="1" dirty="0">
              <a:solidFill>
                <a:schemeClr val="accent6">
                  <a:lumMod val="50000"/>
                </a:schemeClr>
              </a:solidFill>
              <a:latin typeface="Bell MT" panose="02020503060305020303" pitchFamily="18" charset="0"/>
            </a:endParaRPr>
          </a:p>
        </p:txBody>
      </p:sp>
      <p:sp>
        <p:nvSpPr>
          <p:cNvPr id="12" name="תיבת טקסט 11">
            <a:extLst>
              <a:ext uri="{FF2B5EF4-FFF2-40B4-BE49-F238E27FC236}">
                <a16:creationId xmlns:a16="http://schemas.microsoft.com/office/drawing/2014/main" id="{4ADD041B-F236-4BE9-82BD-FF39F8E88EEF}"/>
              </a:ext>
            </a:extLst>
          </p:cNvPr>
          <p:cNvSpPr txBox="1"/>
          <p:nvPr/>
        </p:nvSpPr>
        <p:spPr>
          <a:xfrm>
            <a:off x="6323173" y="2508162"/>
            <a:ext cx="1828800" cy="1077218"/>
          </a:xfrm>
          <a:prstGeom prst="rect">
            <a:avLst/>
          </a:prstGeom>
          <a:noFill/>
        </p:spPr>
        <p:txBody>
          <a:bodyPr wrap="square" rtlCol="1">
            <a:spAutoFit/>
          </a:bodyPr>
          <a:lstStyle/>
          <a:p>
            <a:r>
              <a:rPr lang="en-US" sz="3200" b="1" dirty="0">
                <a:solidFill>
                  <a:schemeClr val="accent6">
                    <a:lumMod val="50000"/>
                  </a:schemeClr>
                </a:solidFill>
                <a:latin typeface="Bell MT" panose="02020503060305020303" pitchFamily="18" charset="0"/>
              </a:rPr>
              <a:t>Aqueous</a:t>
            </a:r>
          </a:p>
          <a:p>
            <a:r>
              <a:rPr lang="en-US" sz="3200" b="1" dirty="0">
                <a:solidFill>
                  <a:schemeClr val="accent6">
                    <a:lumMod val="50000"/>
                  </a:schemeClr>
                </a:solidFill>
                <a:latin typeface="Bell MT" panose="02020503060305020303" pitchFamily="18" charset="0"/>
              </a:rPr>
              <a:t>solution</a:t>
            </a:r>
            <a:endParaRPr lang="he-IL" sz="3200" b="1" dirty="0">
              <a:solidFill>
                <a:schemeClr val="accent6">
                  <a:lumMod val="50000"/>
                </a:schemeClr>
              </a:solidFill>
              <a:latin typeface="Bell MT" panose="02020503060305020303" pitchFamily="18" charset="0"/>
            </a:endParaRPr>
          </a:p>
        </p:txBody>
      </p:sp>
      <p:sp>
        <p:nvSpPr>
          <p:cNvPr id="13" name="תיבת טקסט 12">
            <a:extLst>
              <a:ext uri="{FF2B5EF4-FFF2-40B4-BE49-F238E27FC236}">
                <a16:creationId xmlns:a16="http://schemas.microsoft.com/office/drawing/2014/main" id="{4F72F7BD-3402-47C6-9041-53567323B0BE}"/>
              </a:ext>
            </a:extLst>
          </p:cNvPr>
          <p:cNvSpPr txBox="1"/>
          <p:nvPr/>
        </p:nvSpPr>
        <p:spPr>
          <a:xfrm>
            <a:off x="5554696" y="5248676"/>
            <a:ext cx="3165098" cy="1077218"/>
          </a:xfrm>
          <a:prstGeom prst="rect">
            <a:avLst/>
          </a:prstGeom>
          <a:noFill/>
        </p:spPr>
        <p:txBody>
          <a:bodyPr wrap="square" rtlCol="1">
            <a:spAutoFit/>
          </a:bodyPr>
          <a:lstStyle/>
          <a:p>
            <a:r>
              <a:rPr lang="en-US" sz="3200" b="1" dirty="0">
                <a:solidFill>
                  <a:schemeClr val="accent6">
                    <a:lumMod val="50000"/>
                  </a:schemeClr>
                </a:solidFill>
                <a:latin typeface="Bell MT" panose="02020503060305020303" pitchFamily="18" charset="0"/>
              </a:rPr>
              <a:t>Hydrophobic tail</a:t>
            </a:r>
            <a:endParaRPr lang="he-IL" sz="3200" b="1" dirty="0">
              <a:solidFill>
                <a:schemeClr val="accent6">
                  <a:lumMod val="50000"/>
                </a:schemeClr>
              </a:solidFill>
              <a:latin typeface="Bell MT" panose="02020503060305020303" pitchFamily="18" charset="0"/>
            </a:endParaRPr>
          </a:p>
        </p:txBody>
      </p:sp>
      <p:sp>
        <p:nvSpPr>
          <p:cNvPr id="16" name="תיבת טקסט 15">
            <a:extLst>
              <a:ext uri="{FF2B5EF4-FFF2-40B4-BE49-F238E27FC236}">
                <a16:creationId xmlns:a16="http://schemas.microsoft.com/office/drawing/2014/main" id="{058D484A-1BCF-4003-829A-45842890E612}"/>
              </a:ext>
            </a:extLst>
          </p:cNvPr>
          <p:cNvSpPr txBox="1"/>
          <p:nvPr/>
        </p:nvSpPr>
        <p:spPr>
          <a:xfrm>
            <a:off x="1817727" y="2829398"/>
            <a:ext cx="2006202" cy="954107"/>
          </a:xfrm>
          <a:prstGeom prst="rect">
            <a:avLst/>
          </a:prstGeom>
          <a:noFill/>
        </p:spPr>
        <p:txBody>
          <a:bodyPr wrap="square" rtlCol="1">
            <a:spAutoFit/>
          </a:bodyPr>
          <a:lstStyle/>
          <a:p>
            <a:pPr algn="ctr"/>
            <a:r>
              <a:rPr lang="en-US" sz="2800" b="1" dirty="0">
                <a:solidFill>
                  <a:schemeClr val="accent6">
                    <a:lumMod val="50000"/>
                  </a:schemeClr>
                </a:solidFill>
                <a:latin typeface="Bell MT" panose="02020503060305020303" pitchFamily="18" charset="0"/>
              </a:rPr>
              <a:t>Active ingredient</a:t>
            </a:r>
            <a:endParaRPr lang="he-IL" sz="2800" b="1" dirty="0">
              <a:solidFill>
                <a:schemeClr val="accent6">
                  <a:lumMod val="50000"/>
                </a:schemeClr>
              </a:solidFill>
              <a:latin typeface="Bell MT" panose="02020503060305020303" pitchFamily="18" charset="0"/>
            </a:endParaRPr>
          </a:p>
        </p:txBody>
      </p:sp>
    </p:spTree>
    <p:extLst>
      <p:ext uri="{BB962C8B-B14F-4D97-AF65-F5344CB8AC3E}">
        <p14:creationId xmlns:p14="http://schemas.microsoft.com/office/powerpoint/2010/main" val="58506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BB9">
            <a:alpha val="50000"/>
          </a:srgbClr>
        </a:solidFill>
        <a:effectLst/>
      </p:bgPr>
    </p:bg>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A05971E0-B49A-4638-9426-7BC5C17E1F95}"/>
              </a:ext>
            </a:extLst>
          </p:cNvPr>
          <p:cNvSpPr/>
          <p:nvPr/>
        </p:nvSpPr>
        <p:spPr>
          <a:xfrm>
            <a:off x="7486880" y="6488668"/>
            <a:ext cx="1611275" cy="369332"/>
          </a:xfrm>
          <a:prstGeom prst="rect">
            <a:avLst/>
          </a:prstGeom>
        </p:spPr>
        <p:txBody>
          <a:bodyPr wrap="none">
            <a:spAutoFit/>
          </a:bodyPr>
          <a:lstStyle/>
          <a:p>
            <a:r>
              <a:rPr lang="en-US" dirty="0"/>
              <a:t>(Crème de Eco)</a:t>
            </a:r>
          </a:p>
        </p:txBody>
      </p:sp>
      <p:sp>
        <p:nvSpPr>
          <p:cNvPr id="2" name="כותרת 1">
            <a:extLst>
              <a:ext uri="{FF2B5EF4-FFF2-40B4-BE49-F238E27FC236}">
                <a16:creationId xmlns:a16="http://schemas.microsoft.com/office/drawing/2014/main" id="{6E3F469F-BD9A-41CB-A005-D5ED9B4C4C97}"/>
              </a:ext>
            </a:extLst>
          </p:cNvPr>
          <p:cNvSpPr>
            <a:spLocks noGrp="1"/>
          </p:cNvSpPr>
          <p:nvPr>
            <p:ph type="title"/>
          </p:nvPr>
        </p:nvSpPr>
        <p:spPr>
          <a:xfrm>
            <a:off x="0" y="221298"/>
            <a:ext cx="9000821" cy="1143000"/>
          </a:xfrm>
        </p:spPr>
        <p:txBody>
          <a:bodyPr>
            <a:normAutofit fontScale="90000"/>
          </a:bodyPr>
          <a:lstStyle/>
          <a:p>
            <a:r>
              <a:rPr lang="en-US" b="1" dirty="0">
                <a:solidFill>
                  <a:srgbClr val="CC9900"/>
                </a:solidFill>
                <a:effectLst>
                  <a:outerShdw blurRad="38100" dist="38100" dir="2700000" algn="tl">
                    <a:srgbClr val="000000">
                      <a:alpha val="43137"/>
                    </a:srgbClr>
                  </a:outerShdw>
                </a:effectLst>
                <a:latin typeface="Bell MT" panose="02020503060305020303" pitchFamily="18" charset="0"/>
              </a:rPr>
              <a:t>Thank you for watching this presentation</a:t>
            </a:r>
            <a:endParaRPr lang="he-IL"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pic>
        <p:nvPicPr>
          <p:cNvPr id="4" name="תמונה 3">
            <a:extLst>
              <a:ext uri="{FF2B5EF4-FFF2-40B4-BE49-F238E27FC236}">
                <a16:creationId xmlns:a16="http://schemas.microsoft.com/office/drawing/2014/main" id="{0458CE04-FE51-DC1D-DB29-DCE3A3A53153}"/>
              </a:ext>
            </a:extLst>
          </p:cNvPr>
          <p:cNvPicPr>
            <a:picLocks noChangeAspect="1"/>
          </p:cNvPicPr>
          <p:nvPr/>
        </p:nvPicPr>
        <p:blipFill>
          <a:blip r:embed="rId2"/>
          <a:stretch>
            <a:fillRect/>
          </a:stretch>
        </p:blipFill>
        <p:spPr>
          <a:xfrm>
            <a:off x="936434" y="1556370"/>
            <a:ext cx="9144000" cy="5301630"/>
          </a:xfrm>
          <a:prstGeom prst="rect">
            <a:avLst/>
          </a:prstGeom>
        </p:spPr>
      </p:pic>
      <p:pic>
        <p:nvPicPr>
          <p:cNvPr id="3" name="תמונה 2">
            <a:extLst>
              <a:ext uri="{FF2B5EF4-FFF2-40B4-BE49-F238E27FC236}">
                <a16:creationId xmlns:a16="http://schemas.microsoft.com/office/drawing/2014/main" id="{9A11F41E-4690-6978-9510-7DDEB0DC92CF}"/>
              </a:ext>
            </a:extLst>
          </p:cNvPr>
          <p:cNvPicPr>
            <a:picLocks noChangeAspect="1"/>
          </p:cNvPicPr>
          <p:nvPr/>
        </p:nvPicPr>
        <p:blipFill>
          <a:blip r:embed="rId3"/>
          <a:stretch>
            <a:fillRect/>
          </a:stretch>
        </p:blipFill>
        <p:spPr>
          <a:xfrm>
            <a:off x="6623175" y="1644873"/>
            <a:ext cx="2377646" cy="2377646"/>
          </a:xfrm>
          <a:prstGeom prst="rect">
            <a:avLst/>
          </a:prstGeom>
        </p:spPr>
      </p:pic>
    </p:spTree>
    <p:extLst>
      <p:ext uri="{BB962C8B-B14F-4D97-AF65-F5344CB8AC3E}">
        <p14:creationId xmlns:p14="http://schemas.microsoft.com/office/powerpoint/2010/main" val="159789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11" y="390084"/>
            <a:ext cx="8229600" cy="1143000"/>
          </a:xfrm>
          <a:noFill/>
        </p:spPr>
        <p:txBody>
          <a:bodyP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b="1" dirty="0">
                <a:solidFill>
                  <a:srgbClr val="CC9900"/>
                </a:solidFill>
                <a:effectLst>
                  <a:outerShdw blurRad="38100" dist="38100" dir="2700000" algn="tl">
                    <a:srgbClr val="000000">
                      <a:alpha val="43137"/>
                    </a:srgbClr>
                  </a:outerShdw>
                </a:effectLst>
                <a:latin typeface="Bell MT" panose="02020503060305020303" pitchFamily="18" charset="0"/>
              </a:rPr>
              <a:t>The science behind</a:t>
            </a:r>
            <a:br>
              <a:rPr lang="en-US" b="1" dirty="0">
                <a:solidFill>
                  <a:srgbClr val="CC9900"/>
                </a:solidFill>
                <a:effectLst>
                  <a:outerShdw blurRad="38100" dist="38100" dir="2700000" algn="tl">
                    <a:srgbClr val="000000">
                      <a:alpha val="43137"/>
                    </a:srgbClr>
                  </a:outerShdw>
                </a:effectLst>
                <a:latin typeface="Bell MT" panose="02020503060305020303" pitchFamily="18" charset="0"/>
              </a:rPr>
            </a:br>
            <a:r>
              <a:rPr lang="en-US" b="1" dirty="0">
                <a:solidFill>
                  <a:srgbClr val="CC9900"/>
                </a:solidFill>
                <a:effectLst>
                  <a:outerShdw blurRad="38100" dist="38100" dir="2700000" algn="tl">
                    <a:srgbClr val="000000">
                      <a:alpha val="43137"/>
                    </a:srgbClr>
                  </a:outerShdw>
                </a:effectLst>
                <a:latin typeface="Bell MT" panose="02020503060305020303" pitchFamily="18" charset="0"/>
              </a:rPr>
              <a:t> “Crème de Eco”</a:t>
            </a:r>
            <a:br>
              <a:rPr kumimoji="0" lang="he-IL"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br>
            <a:r>
              <a:rPr lang="en-US" b="1" dirty="0">
                <a:solidFill>
                  <a:srgbClr val="CC9900"/>
                </a:solidFill>
                <a:effectLst>
                  <a:outerShdw blurRad="38100" dist="38100" dir="2700000" algn="tl">
                    <a:srgbClr val="000000">
                      <a:alpha val="43137"/>
                    </a:srgbClr>
                  </a:outerShdw>
                </a:effectLst>
                <a:latin typeface="Bell MT" panose="02020503060305020303" pitchFamily="18" charset="0"/>
              </a:rPr>
              <a:t>”</a:t>
            </a:r>
          </a:p>
        </p:txBody>
      </p:sp>
      <p:sp>
        <p:nvSpPr>
          <p:cNvPr id="5" name="TextBox 4"/>
          <p:cNvSpPr txBox="1"/>
          <p:nvPr/>
        </p:nvSpPr>
        <p:spPr>
          <a:xfrm>
            <a:off x="222869" y="1149695"/>
            <a:ext cx="8348254" cy="4893647"/>
          </a:xfrm>
          <a:prstGeom prst="rect">
            <a:avLst/>
          </a:prstGeom>
          <a:noFill/>
        </p:spPr>
        <p:txBody>
          <a:bodyPr wrap="square" rtlCol="1">
            <a:spAutoFit/>
          </a:bodyPr>
          <a:lstStyle/>
          <a:p>
            <a:pPr fontAlgn="base"/>
            <a:r>
              <a:rPr lang="en-US" sz="2800" b="1" dirty="0">
                <a:solidFill>
                  <a:schemeClr val="accent6">
                    <a:lumMod val="50000"/>
                  </a:schemeClr>
                </a:solidFill>
                <a:latin typeface="Gabriola" panose="04040605051002020D02" pitchFamily="82" charset="0"/>
              </a:rPr>
              <a:t>The cream contains high quality ingredients, excluding harmful industrial chemicals which are common in popular cosmetic creams (Parabens, Artificial Fragrance/Parfum, SLS, Toluene, Phthalates, Polyethylene Glycol, Formaldehyde, Oxybenzone, Diethanolamine, Triclosan, and more), by using the best we don’t need </a:t>
            </a:r>
            <a:r>
              <a:rPr lang="en-US" sz="2800" b="1" dirty="0" err="1">
                <a:solidFill>
                  <a:schemeClr val="accent6">
                    <a:lumMod val="50000"/>
                  </a:schemeClr>
                </a:solidFill>
                <a:latin typeface="Gabriola" panose="04040605051002020D02" pitchFamily="82" charset="0"/>
              </a:rPr>
              <a:t>artificials</a:t>
            </a:r>
            <a:r>
              <a:rPr lang="en-US" sz="2800" b="1" dirty="0">
                <a:solidFill>
                  <a:schemeClr val="accent6">
                    <a:lumMod val="50000"/>
                  </a:schemeClr>
                </a:solidFill>
                <a:latin typeface="Gabriola" panose="04040605051002020D02" pitchFamily="82" charset="0"/>
              </a:rPr>
              <a:t>.</a:t>
            </a:r>
            <a:br>
              <a:rPr lang="en-US" sz="2800" b="1" dirty="0">
                <a:solidFill>
                  <a:schemeClr val="accent6">
                    <a:lumMod val="50000"/>
                  </a:schemeClr>
                </a:solidFill>
                <a:latin typeface="Gabriola" panose="04040605051002020D02" pitchFamily="82" charset="0"/>
              </a:rPr>
            </a:br>
            <a:endParaRPr lang="en-US" sz="2800" b="1" dirty="0">
              <a:solidFill>
                <a:schemeClr val="accent6">
                  <a:lumMod val="50000"/>
                </a:schemeClr>
              </a:solidFill>
              <a:latin typeface="Gabriola" panose="04040605051002020D02" pitchFamily="82" charset="0"/>
            </a:endParaRPr>
          </a:p>
          <a:p>
            <a:r>
              <a:rPr lang="en-US" sz="3200" b="1" dirty="0">
                <a:solidFill>
                  <a:schemeClr val="accent6">
                    <a:lumMod val="50000"/>
                  </a:schemeClr>
                </a:solidFill>
                <a:effectLst>
                  <a:outerShdw blurRad="38100" dist="38100" dir="2700000" algn="tl">
                    <a:srgbClr val="000000">
                      <a:alpha val="43137"/>
                    </a:srgbClr>
                  </a:outerShdw>
                </a:effectLst>
                <a:latin typeface="Gabriola" panose="04040605051002020D02" pitchFamily="82" charset="0"/>
              </a:rPr>
              <a:t>Sci cream contains:</a:t>
            </a:r>
            <a:br>
              <a:rPr lang="en-US" sz="2800" b="1" dirty="0">
                <a:solidFill>
                  <a:schemeClr val="accent6">
                    <a:lumMod val="50000"/>
                  </a:schemeClr>
                </a:solidFill>
                <a:latin typeface="Gabriola" panose="04040605051002020D02" pitchFamily="82" charset="0"/>
              </a:rPr>
            </a:br>
            <a:r>
              <a:rPr lang="en-US" sz="2800" b="1" dirty="0">
                <a:solidFill>
                  <a:schemeClr val="accent6">
                    <a:lumMod val="50000"/>
                  </a:schemeClr>
                </a:solidFill>
                <a:latin typeface="Gabriola" panose="04040605051002020D02" pitchFamily="82" charset="0"/>
              </a:rPr>
              <a:t>MSM, Hyaluronic, urea, Monolaurin, vitamins, luxury vegetable oils from cold press, which are proven to reduce wrinkles, improve skin texture, reduce scars, fight skin infections and redness and bring your skin to its optimal state.</a:t>
            </a:r>
            <a:endParaRPr lang="he-IL" sz="2800" b="1" dirty="0">
              <a:solidFill>
                <a:schemeClr val="accent6">
                  <a:lumMod val="50000"/>
                </a:schemeClr>
              </a:solidFill>
              <a:latin typeface="Gabriola" panose="04040605051002020D02" pitchFamily="82" charset="0"/>
            </a:endParaRPr>
          </a:p>
        </p:txBody>
      </p:sp>
      <p:pic>
        <p:nvPicPr>
          <p:cNvPr id="3" name="תמונה 2">
            <a:extLst>
              <a:ext uri="{FF2B5EF4-FFF2-40B4-BE49-F238E27FC236}">
                <a16:creationId xmlns:a16="http://schemas.microsoft.com/office/drawing/2014/main" id="{0F185480-FC15-A4FE-0220-28B0283AB5C1}"/>
              </a:ext>
            </a:extLst>
          </p:cNvPr>
          <p:cNvPicPr>
            <a:picLocks noChangeAspect="1"/>
          </p:cNvPicPr>
          <p:nvPr/>
        </p:nvPicPr>
        <p:blipFill>
          <a:blip r:embed="rId2"/>
          <a:stretch>
            <a:fillRect/>
          </a:stretch>
        </p:blipFill>
        <p:spPr>
          <a:xfrm>
            <a:off x="7843329" y="5635709"/>
            <a:ext cx="1047964" cy="1047964"/>
          </a:xfrm>
          <a:prstGeom prst="rect">
            <a:avLst/>
          </a:prstGeom>
        </p:spPr>
      </p:pic>
    </p:spTree>
    <p:extLst>
      <p:ext uri="{BB962C8B-B14F-4D97-AF65-F5344CB8AC3E}">
        <p14:creationId xmlns:p14="http://schemas.microsoft.com/office/powerpoint/2010/main" val="1668224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36F20B-11F1-4E5E-8FFD-86DE19C6A61B}"/>
              </a:ext>
            </a:extLst>
          </p:cNvPr>
          <p:cNvSpPr>
            <a:spLocks noGrp="1"/>
          </p:cNvSpPr>
          <p:nvPr>
            <p:ph type="title"/>
          </p:nvPr>
        </p:nvSpPr>
        <p:spPr/>
        <p:txBody>
          <a:bodyPr>
            <a:normAutofit fontScale="90000"/>
          </a:bodyPr>
          <a:lstStyle/>
          <a:p>
            <a:r>
              <a:rPr lang="en-US" b="1" dirty="0">
                <a:solidFill>
                  <a:srgbClr val="CC9900"/>
                </a:solidFill>
                <a:effectLst>
                  <a:outerShdw blurRad="38100" dist="38100" dir="2700000" algn="tl">
                    <a:srgbClr val="000000">
                      <a:alpha val="43137"/>
                    </a:srgbClr>
                  </a:outerShdw>
                </a:effectLst>
                <a:latin typeface="Bell MT" panose="02020503060305020303" pitchFamily="18" charset="0"/>
              </a:rPr>
              <a:t>Basic information about the actives</a:t>
            </a:r>
            <a:endParaRPr lang="he-IL"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תיבת טקסט 4">
            <a:extLst>
              <a:ext uri="{FF2B5EF4-FFF2-40B4-BE49-F238E27FC236}">
                <a16:creationId xmlns:a16="http://schemas.microsoft.com/office/drawing/2014/main" id="{56A1E0A5-8327-45CC-AA5D-D921FAE64CEF}"/>
              </a:ext>
            </a:extLst>
          </p:cNvPr>
          <p:cNvSpPr txBox="1"/>
          <p:nvPr/>
        </p:nvSpPr>
        <p:spPr>
          <a:xfrm>
            <a:off x="688542" y="1474403"/>
            <a:ext cx="4844992" cy="5078313"/>
          </a:xfrm>
          <a:prstGeom prst="rect">
            <a:avLst/>
          </a:prstGeom>
          <a:noFill/>
        </p:spPr>
        <p:txBody>
          <a:bodyPr wrap="square" rtlCol="1">
            <a:spAutoFit/>
          </a:bodyPr>
          <a:lstStyle/>
          <a:p>
            <a:r>
              <a:rPr lang="en-US" sz="3600" b="1" dirty="0">
                <a:solidFill>
                  <a:schemeClr val="accent6">
                    <a:lumMod val="50000"/>
                  </a:schemeClr>
                </a:solidFill>
                <a:latin typeface="Gabriola" panose="04040605051002020D02" pitchFamily="82" charset="0"/>
              </a:rPr>
              <a:t>Our scientists formulated the optimal combination of natural active ingredients, in order to assemble a cream which is suitable for a wide rang  for people with different skin texture &amp; tone, age, gender and skin conditions- all we need is Sci-cream.  </a:t>
            </a:r>
            <a:endParaRPr lang="he-IL" sz="3600" b="1" dirty="0">
              <a:solidFill>
                <a:schemeClr val="accent6">
                  <a:lumMod val="50000"/>
                </a:schemeClr>
              </a:solidFill>
              <a:latin typeface="Gabriola" panose="04040605051002020D02" pitchFamily="82" charset="0"/>
            </a:endParaRPr>
          </a:p>
        </p:txBody>
      </p:sp>
      <p:sp>
        <p:nvSpPr>
          <p:cNvPr id="7" name="תיבת טקסט 6">
            <a:extLst>
              <a:ext uri="{FF2B5EF4-FFF2-40B4-BE49-F238E27FC236}">
                <a16:creationId xmlns:a16="http://schemas.microsoft.com/office/drawing/2014/main" id="{C5336547-4890-740C-B46E-B857C43CBE66}"/>
              </a:ext>
            </a:extLst>
          </p:cNvPr>
          <p:cNvSpPr txBox="1"/>
          <p:nvPr/>
        </p:nvSpPr>
        <p:spPr>
          <a:xfrm>
            <a:off x="6802746" y="6229550"/>
            <a:ext cx="2660744" cy="646331"/>
          </a:xfrm>
          <a:prstGeom prst="rect">
            <a:avLst/>
          </a:prstGeom>
          <a:noFill/>
        </p:spPr>
        <p:txBody>
          <a:bodyPr wrap="square">
            <a:spAutoFit/>
          </a:bodyPr>
          <a:lstStyle/>
          <a:p>
            <a:r>
              <a:rPr lang="en-US" sz="3600" b="1" dirty="0">
                <a:solidFill>
                  <a:schemeClr val="accent6">
                    <a:lumMod val="50000"/>
                  </a:schemeClr>
                </a:solidFill>
                <a:latin typeface="Gabriola" panose="04040605051002020D02" pitchFamily="82" charset="0"/>
              </a:rPr>
              <a:t>Crème de Eco</a:t>
            </a:r>
          </a:p>
        </p:txBody>
      </p:sp>
      <p:pic>
        <p:nvPicPr>
          <p:cNvPr id="3" name="תמונה 2">
            <a:extLst>
              <a:ext uri="{FF2B5EF4-FFF2-40B4-BE49-F238E27FC236}">
                <a16:creationId xmlns:a16="http://schemas.microsoft.com/office/drawing/2014/main" id="{157AAFD0-A8DF-E641-A386-7885385C0BD1}"/>
              </a:ext>
            </a:extLst>
          </p:cNvPr>
          <p:cNvPicPr>
            <a:picLocks noChangeAspect="1"/>
          </p:cNvPicPr>
          <p:nvPr/>
        </p:nvPicPr>
        <p:blipFill>
          <a:blip r:embed="rId2"/>
          <a:stretch>
            <a:fillRect/>
          </a:stretch>
        </p:blipFill>
        <p:spPr>
          <a:xfrm>
            <a:off x="5533534" y="2085655"/>
            <a:ext cx="3189715" cy="3189715"/>
          </a:xfrm>
          <a:prstGeom prst="rect">
            <a:avLst/>
          </a:prstGeom>
        </p:spPr>
      </p:pic>
    </p:spTree>
    <p:extLst>
      <p:ext uri="{BB962C8B-B14F-4D97-AF65-F5344CB8AC3E}">
        <p14:creationId xmlns:p14="http://schemas.microsoft.com/office/powerpoint/2010/main" val="366124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760"/>
            <a:ext cx="8229600" cy="824042"/>
          </a:xfrm>
        </p:spPr>
        <p:txBody>
          <a:bodyPr>
            <a:noAutofit/>
          </a:bodyPr>
          <a:lstStyle/>
          <a:p>
            <a:r>
              <a:rPr lang="en-US" sz="4200" b="1" dirty="0">
                <a:solidFill>
                  <a:srgbClr val="CC9900"/>
                </a:solidFill>
                <a:effectLst>
                  <a:outerShdw blurRad="38100" dist="38100" dir="2700000" algn="tl">
                    <a:srgbClr val="000000">
                      <a:alpha val="43137"/>
                    </a:srgbClr>
                  </a:outerShdw>
                </a:effectLst>
                <a:latin typeface="Bell MT" panose="02020503060305020303" pitchFamily="18" charset="0"/>
              </a:rPr>
              <a:t>Hyaluronic Acid for skin firming</a:t>
            </a:r>
          </a:p>
        </p:txBody>
      </p:sp>
      <p:sp>
        <p:nvSpPr>
          <p:cNvPr id="5" name="TextBox 4"/>
          <p:cNvSpPr txBox="1"/>
          <p:nvPr/>
        </p:nvSpPr>
        <p:spPr>
          <a:xfrm>
            <a:off x="326564" y="849266"/>
            <a:ext cx="8360235" cy="5016758"/>
          </a:xfrm>
          <a:prstGeom prst="rect">
            <a:avLst/>
          </a:prstGeom>
          <a:noFill/>
        </p:spPr>
        <p:txBody>
          <a:bodyPr wrap="square" rtlCol="1">
            <a:spAutoFit/>
          </a:bodyPr>
          <a:lstStyle/>
          <a:p>
            <a:r>
              <a:rPr lang="en-US" sz="3200" b="1" dirty="0">
                <a:solidFill>
                  <a:schemeClr val="accent6">
                    <a:lumMod val="50000"/>
                  </a:schemeClr>
                </a:solidFill>
                <a:latin typeface="Gabriola" panose="04040605051002020D02" pitchFamily="82" charset="0"/>
              </a:rPr>
              <a:t>As we age, our natural hyaluronic acid levels deplete, and that loss of moisture means drier, rougher and lined skin.</a:t>
            </a:r>
          </a:p>
          <a:p>
            <a:r>
              <a:rPr lang="en-US" sz="3200" b="1" dirty="0">
                <a:solidFill>
                  <a:schemeClr val="accent6">
                    <a:lumMod val="50000"/>
                  </a:schemeClr>
                </a:solidFill>
                <a:latin typeface="Gabriola" panose="04040605051002020D02" pitchFamily="82" charset="0"/>
              </a:rPr>
              <a:t>By applying the ingredient topically, "its restorative abilities help to boost skin’s moisture content, soothe and prevent moisture loss",</a:t>
            </a:r>
          </a:p>
          <a:p>
            <a:br>
              <a:rPr lang="en-US" sz="3200" b="1" dirty="0">
                <a:solidFill>
                  <a:schemeClr val="accent6">
                    <a:lumMod val="50000"/>
                  </a:schemeClr>
                </a:solidFill>
                <a:latin typeface="Gabriola" panose="04040605051002020D02" pitchFamily="82" charset="0"/>
              </a:rPr>
            </a:br>
            <a:r>
              <a:rPr lang="en-US" sz="3200" b="1" dirty="0">
                <a:solidFill>
                  <a:schemeClr val="accent6">
                    <a:lumMod val="50000"/>
                  </a:schemeClr>
                </a:solidFill>
                <a:latin typeface="Gabriola" panose="04040605051002020D02" pitchFamily="82" charset="0"/>
              </a:rPr>
              <a:t>Hyaluronic acid swoops in with the ability to replenish moisture that is crucial to having younger-looking, supple skin.</a:t>
            </a:r>
          </a:p>
          <a:p>
            <a:r>
              <a:rPr lang="en-US" sz="3200" b="1" dirty="0">
                <a:solidFill>
                  <a:schemeClr val="accent6">
                    <a:lumMod val="50000"/>
                  </a:schemeClr>
                </a:solidFill>
                <a:latin typeface="Gabriola" panose="04040605051002020D02" pitchFamily="82" charset="0"/>
              </a:rPr>
              <a:t>At the same time, it revitalizes skin’s outer layers so they look and feel softer, smoother, and, glowingly hydrated to instantly improve the appearance of fine lines and wrinkles.</a:t>
            </a:r>
            <a:endParaRPr lang="he-IL" sz="3200" b="1" dirty="0">
              <a:solidFill>
                <a:schemeClr val="accent6">
                  <a:lumMod val="50000"/>
                </a:schemeClr>
              </a:solidFill>
              <a:latin typeface="Gabriola" panose="04040605051002020D02" pitchFamily="82" charset="0"/>
            </a:endParaRPr>
          </a:p>
        </p:txBody>
      </p:sp>
      <p:pic>
        <p:nvPicPr>
          <p:cNvPr id="10" name="תמונה 9">
            <a:extLst>
              <a:ext uri="{FF2B5EF4-FFF2-40B4-BE49-F238E27FC236}">
                <a16:creationId xmlns:a16="http://schemas.microsoft.com/office/drawing/2014/main" id="{1778FD51-B334-4AAF-9BF6-9BDD574AB094}"/>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87000"/>
                    </a14:imgEffect>
                  </a14:imgLayer>
                </a14:imgProps>
              </a:ext>
            </a:extLst>
          </a:blip>
          <a:stretch>
            <a:fillRect/>
          </a:stretch>
        </p:blipFill>
        <p:spPr>
          <a:xfrm rot="21208495">
            <a:off x="2541319" y="5514558"/>
            <a:ext cx="3712594" cy="1429984"/>
          </a:xfrm>
          <a:prstGeom prst="rect">
            <a:avLst/>
          </a:prstGeom>
        </p:spPr>
      </p:pic>
      <p:sp>
        <p:nvSpPr>
          <p:cNvPr id="3" name="תיבת טקסט 2">
            <a:extLst>
              <a:ext uri="{FF2B5EF4-FFF2-40B4-BE49-F238E27FC236}">
                <a16:creationId xmlns:a16="http://schemas.microsoft.com/office/drawing/2014/main" id="{8A792A05-4195-F69F-5FBF-27905D718B10}"/>
              </a:ext>
            </a:extLst>
          </p:cNvPr>
          <p:cNvSpPr txBox="1"/>
          <p:nvPr/>
        </p:nvSpPr>
        <p:spPr>
          <a:xfrm>
            <a:off x="6973676" y="6229550"/>
            <a:ext cx="2489813" cy="646331"/>
          </a:xfrm>
          <a:prstGeom prst="rect">
            <a:avLst/>
          </a:prstGeom>
          <a:noFill/>
        </p:spPr>
        <p:txBody>
          <a:bodyPr wrap="square">
            <a:spAutoFit/>
          </a:bodyPr>
          <a:lstStyle/>
          <a:p>
            <a:r>
              <a:rPr lang="en-US" sz="3600" b="1" dirty="0">
                <a:solidFill>
                  <a:schemeClr val="accent6">
                    <a:lumMod val="50000"/>
                  </a:schemeClr>
                </a:solidFill>
                <a:latin typeface="Gabriola" panose="04040605051002020D02" pitchFamily="82" charset="0"/>
              </a:rPr>
              <a:t>Crème de Eco</a:t>
            </a:r>
          </a:p>
        </p:txBody>
      </p:sp>
    </p:spTree>
    <p:extLst>
      <p:ext uri="{BB962C8B-B14F-4D97-AF65-F5344CB8AC3E}">
        <p14:creationId xmlns:p14="http://schemas.microsoft.com/office/powerpoint/2010/main" val="1668224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5DD5D2-CC42-4E88-BEEA-5ABCF83C4A5C}"/>
              </a:ext>
            </a:extLst>
          </p:cNvPr>
          <p:cNvSpPr>
            <a:spLocks noGrp="1"/>
          </p:cNvSpPr>
          <p:nvPr>
            <p:ph type="title"/>
          </p:nvPr>
        </p:nvSpPr>
        <p:spPr>
          <a:xfrm>
            <a:off x="457198" y="164602"/>
            <a:ext cx="8229600" cy="635168"/>
          </a:xfrm>
        </p:spPr>
        <p:txBody>
          <a:bodyPr>
            <a:normAutofit fontScale="90000"/>
          </a:bodyPr>
          <a:lstStyle/>
          <a:p>
            <a:r>
              <a:rPr lang="en-US" b="1" dirty="0">
                <a:solidFill>
                  <a:srgbClr val="CC9900"/>
                </a:solidFill>
                <a:effectLst>
                  <a:outerShdw blurRad="38100" dist="38100" dir="2700000" algn="tl">
                    <a:srgbClr val="000000">
                      <a:alpha val="43137"/>
                    </a:srgbClr>
                  </a:outerShdw>
                </a:effectLst>
                <a:latin typeface="Bell MT" panose="02020503060305020303" pitchFamily="18" charset="0"/>
              </a:rPr>
              <a:t>MSM</a:t>
            </a:r>
            <a:endParaRPr lang="he-IL"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מלבן 4">
            <a:extLst>
              <a:ext uri="{FF2B5EF4-FFF2-40B4-BE49-F238E27FC236}">
                <a16:creationId xmlns:a16="http://schemas.microsoft.com/office/drawing/2014/main" id="{B38F736D-8884-4A27-95E0-2E892E1AA1C2}"/>
              </a:ext>
            </a:extLst>
          </p:cNvPr>
          <p:cNvSpPr/>
          <p:nvPr/>
        </p:nvSpPr>
        <p:spPr>
          <a:xfrm>
            <a:off x="690464" y="798262"/>
            <a:ext cx="7501812" cy="1815882"/>
          </a:xfrm>
          <a:prstGeom prst="rect">
            <a:avLst/>
          </a:prstGeom>
        </p:spPr>
        <p:txBody>
          <a:bodyPr wrap="square">
            <a:spAutoFit/>
          </a:bodyPr>
          <a:lstStyle/>
          <a:p>
            <a:r>
              <a:rPr lang="en-US" sz="2800" b="1" dirty="0">
                <a:solidFill>
                  <a:schemeClr val="accent6">
                    <a:lumMod val="50000"/>
                  </a:schemeClr>
                </a:solidFill>
                <a:latin typeface="Gabriola" panose="04040605051002020D02" pitchFamily="82" charset="0"/>
              </a:rPr>
              <a:t>Most MSM benefits stem from the chemical’s role in building nearly every cell in the body. However, it’s also famous for inhibiting the breakdown of collagen, making it a key player in anti-aging treatments.</a:t>
            </a:r>
            <a:endParaRPr lang="he-IL" sz="2800" b="1" dirty="0">
              <a:solidFill>
                <a:schemeClr val="accent6">
                  <a:lumMod val="50000"/>
                </a:schemeClr>
              </a:solidFill>
              <a:latin typeface="Gabriola" panose="04040605051002020D02" pitchFamily="82" charset="0"/>
            </a:endParaRPr>
          </a:p>
        </p:txBody>
      </p:sp>
      <p:sp>
        <p:nvSpPr>
          <p:cNvPr id="6" name="מלבן 5">
            <a:extLst>
              <a:ext uri="{FF2B5EF4-FFF2-40B4-BE49-F238E27FC236}">
                <a16:creationId xmlns:a16="http://schemas.microsoft.com/office/drawing/2014/main" id="{4EADA1D2-D1DF-4B40-ADD0-B5D1D3BED4B0}"/>
              </a:ext>
            </a:extLst>
          </p:cNvPr>
          <p:cNvSpPr/>
          <p:nvPr/>
        </p:nvSpPr>
        <p:spPr>
          <a:xfrm>
            <a:off x="690464" y="2555306"/>
            <a:ext cx="7623109" cy="1384995"/>
          </a:xfrm>
          <a:prstGeom prst="rect">
            <a:avLst/>
          </a:prstGeom>
        </p:spPr>
        <p:txBody>
          <a:bodyPr wrap="square">
            <a:spAutoFit/>
          </a:bodyPr>
          <a:lstStyle/>
          <a:p>
            <a:r>
              <a:rPr lang="en-US" sz="2800" b="1" dirty="0">
                <a:solidFill>
                  <a:schemeClr val="accent6">
                    <a:lumMod val="50000"/>
                  </a:schemeClr>
                </a:solidFill>
                <a:latin typeface="Gabriola" panose="04040605051002020D02" pitchFamily="82" charset="0"/>
              </a:rPr>
              <a:t>Due to the sulfur content in MSM and the chemical’s enhancement of antioxidants in the body, MSM has an impressive list of uses. When used topically, MSM has an almost miraculous effect on the skin.</a:t>
            </a:r>
            <a:endParaRPr lang="he-IL" sz="2800" b="1" dirty="0">
              <a:solidFill>
                <a:schemeClr val="accent6">
                  <a:lumMod val="50000"/>
                </a:schemeClr>
              </a:solidFill>
              <a:latin typeface="Gabriola" panose="04040605051002020D02" pitchFamily="82" charset="0"/>
            </a:endParaRPr>
          </a:p>
        </p:txBody>
      </p:sp>
      <p:sp>
        <p:nvSpPr>
          <p:cNvPr id="7" name="מלבן 6">
            <a:extLst>
              <a:ext uri="{FF2B5EF4-FFF2-40B4-BE49-F238E27FC236}">
                <a16:creationId xmlns:a16="http://schemas.microsoft.com/office/drawing/2014/main" id="{4D5C8095-56E7-4543-B850-27282326C24F}"/>
              </a:ext>
            </a:extLst>
          </p:cNvPr>
          <p:cNvSpPr/>
          <p:nvPr/>
        </p:nvSpPr>
        <p:spPr>
          <a:xfrm>
            <a:off x="690464" y="3963841"/>
            <a:ext cx="7763069" cy="2677656"/>
          </a:xfrm>
          <a:prstGeom prst="rect">
            <a:avLst/>
          </a:prstGeom>
          <a:solidFill>
            <a:srgbClr val="F9DBB9"/>
          </a:solidFill>
        </p:spPr>
        <p:txBody>
          <a:bodyPr wrap="square">
            <a:spAutoFit/>
          </a:bodyPr>
          <a:lstStyle/>
          <a:p>
            <a:r>
              <a:rPr lang="en-US" sz="2800" b="1" dirty="0">
                <a:solidFill>
                  <a:schemeClr val="accent6">
                    <a:lumMod val="50000"/>
                  </a:schemeClr>
                </a:solidFill>
                <a:latin typeface="Gabriola" panose="04040605051002020D02" pitchFamily="82" charset="0"/>
              </a:rPr>
              <a:t>Those dealing with chronic or acute acne may also find relief with a cream containing this powerful ingredient. To explain, MSM limits androgen hormones and helps the skin become more permeable. This means that the toxins leading to blackheads, whiteheads and cysts have a better chance of being released. On top of that, MSM can even help reduce acne scars by boosting collagen growth.</a:t>
            </a:r>
            <a:endParaRPr lang="he-IL" sz="2800" b="1" dirty="0">
              <a:solidFill>
                <a:schemeClr val="accent6">
                  <a:lumMod val="50000"/>
                </a:schemeClr>
              </a:solidFill>
              <a:latin typeface="Gabriola" panose="04040605051002020D02" pitchFamily="82" charset="0"/>
            </a:endParaRPr>
          </a:p>
        </p:txBody>
      </p:sp>
    </p:spTree>
    <p:extLst>
      <p:ext uri="{BB962C8B-B14F-4D97-AF65-F5344CB8AC3E}">
        <p14:creationId xmlns:p14="http://schemas.microsoft.com/office/powerpoint/2010/main" val="329732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E7FAFD99-3B36-4A82-AE15-3937CFEA5DD0}"/>
              </a:ext>
            </a:extLst>
          </p:cNvPr>
          <p:cNvSpPr/>
          <p:nvPr/>
        </p:nvSpPr>
        <p:spPr>
          <a:xfrm>
            <a:off x="721150" y="1764856"/>
            <a:ext cx="7701699" cy="2862322"/>
          </a:xfrm>
          <a:prstGeom prst="rect">
            <a:avLst/>
          </a:prstGeom>
        </p:spPr>
        <p:txBody>
          <a:bodyPr wrap="square">
            <a:spAutoFit/>
          </a:bodyPr>
          <a:lstStyle/>
          <a:p>
            <a:pPr>
              <a:spcAft>
                <a:spcPts val="750"/>
              </a:spcAft>
            </a:pPr>
            <a:r>
              <a:rPr lang="en-US" sz="3600" b="1" dirty="0">
                <a:solidFill>
                  <a:schemeClr val="accent6">
                    <a:lumMod val="50000"/>
                  </a:schemeClr>
                </a:solidFill>
                <a:latin typeface="Gabriola" panose="04040605051002020D02" pitchFamily="82" charset="0"/>
              </a:rPr>
              <a:t>As great as these MSM benefits are, it does far more for the skin than simply smooth wrinkles and fight acne. It also soothes itching, hydrates dry skin, reduces scar tissue and improves wound healing from cuts and burns. </a:t>
            </a:r>
          </a:p>
        </p:txBody>
      </p:sp>
      <p:sp>
        <p:nvSpPr>
          <p:cNvPr id="3" name="מלבן 2">
            <a:extLst>
              <a:ext uri="{FF2B5EF4-FFF2-40B4-BE49-F238E27FC236}">
                <a16:creationId xmlns:a16="http://schemas.microsoft.com/office/drawing/2014/main" id="{2119345C-A918-446E-ACA2-5A78D82A0A16}"/>
              </a:ext>
            </a:extLst>
          </p:cNvPr>
          <p:cNvSpPr/>
          <p:nvPr/>
        </p:nvSpPr>
        <p:spPr>
          <a:xfrm>
            <a:off x="3765276" y="424934"/>
            <a:ext cx="1300356" cy="646331"/>
          </a:xfrm>
          <a:prstGeom prst="rect">
            <a:avLst/>
          </a:prstGeom>
        </p:spPr>
        <p:txBody>
          <a:bodyPr wrap="none">
            <a:spAutoFit/>
          </a:bodyPr>
          <a:lstStyle/>
          <a:p>
            <a:r>
              <a:rPr lang="en-US" sz="3600" b="1" dirty="0">
                <a:solidFill>
                  <a:srgbClr val="CC9900"/>
                </a:solidFill>
                <a:effectLst>
                  <a:outerShdw blurRad="38100" dist="38100" dir="2700000" algn="tl">
                    <a:srgbClr val="000000">
                      <a:alpha val="43137"/>
                    </a:srgbClr>
                  </a:outerShdw>
                </a:effectLst>
                <a:latin typeface="Bell MT" panose="02020503060305020303" pitchFamily="18" charset="0"/>
              </a:rPr>
              <a:t>MSM</a:t>
            </a:r>
            <a:endParaRPr lang="he-IL" sz="36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pic>
        <p:nvPicPr>
          <p:cNvPr id="5" name="תמונה 4">
            <a:extLst>
              <a:ext uri="{FF2B5EF4-FFF2-40B4-BE49-F238E27FC236}">
                <a16:creationId xmlns:a16="http://schemas.microsoft.com/office/drawing/2014/main" id="{E6EBC20F-5354-48C4-A26F-7E8D1E8796FE}"/>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391549" y="4140035"/>
            <a:ext cx="4203722" cy="2115248"/>
          </a:xfrm>
          <a:prstGeom prst="rect">
            <a:avLst/>
          </a:prstGeom>
        </p:spPr>
      </p:pic>
    </p:spTree>
    <p:extLst>
      <p:ext uri="{BB962C8B-B14F-4D97-AF65-F5344CB8AC3E}">
        <p14:creationId xmlns:p14="http://schemas.microsoft.com/office/powerpoint/2010/main" val="1664926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27BC6AD-67A0-B156-8DA2-2E8825AD28D6}"/>
              </a:ext>
            </a:extLst>
          </p:cNvPr>
          <p:cNvSpPr txBox="1"/>
          <p:nvPr/>
        </p:nvSpPr>
        <p:spPr>
          <a:xfrm>
            <a:off x="3384932" y="18567"/>
            <a:ext cx="2938750" cy="646331"/>
          </a:xfrm>
          <a:prstGeom prst="rect">
            <a:avLst/>
          </a:prstGeom>
          <a:noFill/>
        </p:spPr>
        <p:txBody>
          <a:bodyPr wrap="square">
            <a:spAutoFit/>
          </a:bodyPr>
          <a:lstStyle/>
          <a:p>
            <a:r>
              <a:rPr lang="en-US" sz="3600" b="1" dirty="0">
                <a:solidFill>
                  <a:srgbClr val="CC9900"/>
                </a:solidFill>
                <a:effectLst>
                  <a:outerShdw blurRad="38100" dist="38100" dir="2700000" algn="tl">
                    <a:srgbClr val="000000">
                      <a:alpha val="43137"/>
                    </a:srgbClr>
                  </a:outerShdw>
                </a:effectLst>
                <a:latin typeface="Bell MT" panose="02020503060305020303" pitchFamily="18" charset="0"/>
              </a:rPr>
              <a:t>Caffeine</a:t>
            </a:r>
            <a:endParaRPr lang="he-IL" sz="36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sp>
        <p:nvSpPr>
          <p:cNvPr id="5" name="תיבת טקסט 4">
            <a:extLst>
              <a:ext uri="{FF2B5EF4-FFF2-40B4-BE49-F238E27FC236}">
                <a16:creationId xmlns:a16="http://schemas.microsoft.com/office/drawing/2014/main" id="{7D98047E-D072-EF86-37D7-62C005BACFC0}"/>
              </a:ext>
            </a:extLst>
          </p:cNvPr>
          <p:cNvSpPr txBox="1"/>
          <p:nvPr/>
        </p:nvSpPr>
        <p:spPr>
          <a:xfrm>
            <a:off x="337391" y="560791"/>
            <a:ext cx="8806609" cy="3416320"/>
          </a:xfrm>
          <a:prstGeom prst="rect">
            <a:avLst/>
          </a:prstGeom>
          <a:noFill/>
        </p:spPr>
        <p:txBody>
          <a:bodyPr wrap="square">
            <a:spAutoFit/>
          </a:bodyPr>
          <a:lstStyle/>
          <a:p>
            <a:r>
              <a:rPr lang="en-US" sz="3600" b="1" dirty="0">
                <a:solidFill>
                  <a:schemeClr val="accent6">
                    <a:lumMod val="50000"/>
                  </a:schemeClr>
                </a:solidFill>
                <a:latin typeface="Gabriola" panose="04040605051002020D02" pitchFamily="82" charset="0"/>
              </a:rPr>
              <a:t>It Can Help Firm and Tone Aging Skin.</a:t>
            </a:r>
          </a:p>
          <a:p>
            <a:r>
              <a:rPr lang="en-US" sz="3600" b="1" dirty="0">
                <a:solidFill>
                  <a:schemeClr val="accent6">
                    <a:lumMod val="50000"/>
                  </a:schemeClr>
                </a:solidFill>
                <a:latin typeface="Gabriola" panose="04040605051002020D02" pitchFamily="82" charset="0"/>
              </a:rPr>
              <a:t>Caffeine may not be the best-known antioxidant, but it has benefits similar to popular antioxidants like vitamins C and E. Additionally, topical caffeine can help boost elasticity and firm the skin, which may promote a more youthful, alert appearance.</a:t>
            </a:r>
          </a:p>
        </p:txBody>
      </p:sp>
      <p:sp>
        <p:nvSpPr>
          <p:cNvPr id="7" name="תיבת טקסט 6">
            <a:extLst>
              <a:ext uri="{FF2B5EF4-FFF2-40B4-BE49-F238E27FC236}">
                <a16:creationId xmlns:a16="http://schemas.microsoft.com/office/drawing/2014/main" id="{2F3CB7F1-3DC2-B225-DF3A-145B070935DE}"/>
              </a:ext>
            </a:extLst>
          </p:cNvPr>
          <p:cNvSpPr txBox="1"/>
          <p:nvPr/>
        </p:nvSpPr>
        <p:spPr>
          <a:xfrm>
            <a:off x="218959" y="3977111"/>
            <a:ext cx="8385214" cy="2862322"/>
          </a:xfrm>
          <a:prstGeom prst="rect">
            <a:avLst/>
          </a:prstGeom>
          <a:noFill/>
        </p:spPr>
        <p:txBody>
          <a:bodyPr wrap="square">
            <a:spAutoFit/>
          </a:bodyPr>
          <a:lstStyle/>
          <a:p>
            <a:r>
              <a:rPr lang="en-US" sz="3600" b="1" dirty="0">
                <a:solidFill>
                  <a:schemeClr val="accent6">
                    <a:lumMod val="50000"/>
                  </a:schemeClr>
                </a:solidFill>
                <a:latin typeface="Gabriola" panose="04040605051002020D02" pitchFamily="82" charset="0"/>
              </a:rPr>
              <a:t>Coffee is a natural exfoliator that gently pulls out dead skin cells and impurities from the skin's deepest layers, thus giving you a radiant glow. It is also enriched with antioxidants like phenols, which fight free radical damage on the skin, giving you a look of youth.</a:t>
            </a:r>
            <a:endParaRPr lang="he-IL" sz="3600" b="1" dirty="0">
              <a:solidFill>
                <a:schemeClr val="accent6">
                  <a:lumMod val="50000"/>
                </a:schemeClr>
              </a:solidFill>
              <a:latin typeface="Gabriola" panose="04040605051002020D02" pitchFamily="82" charset="0"/>
            </a:endParaRPr>
          </a:p>
        </p:txBody>
      </p:sp>
    </p:spTree>
    <p:extLst>
      <p:ext uri="{BB962C8B-B14F-4D97-AF65-F5344CB8AC3E}">
        <p14:creationId xmlns:p14="http://schemas.microsoft.com/office/powerpoint/2010/main" val="43756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96B31741-012F-4209-960B-40DECEF74387}"/>
              </a:ext>
            </a:extLst>
          </p:cNvPr>
          <p:cNvSpPr/>
          <p:nvPr/>
        </p:nvSpPr>
        <p:spPr>
          <a:xfrm>
            <a:off x="609600" y="870079"/>
            <a:ext cx="8479001" cy="5755422"/>
          </a:xfrm>
          <a:prstGeom prst="rect">
            <a:avLst/>
          </a:prstGeom>
        </p:spPr>
        <p:txBody>
          <a:bodyPr wrap="square">
            <a:spAutoFit/>
          </a:bodyPr>
          <a:lstStyle/>
          <a:p>
            <a:r>
              <a:rPr lang="en-US" sz="2800" b="1" dirty="0">
                <a:solidFill>
                  <a:schemeClr val="accent6">
                    <a:lumMod val="50000"/>
                  </a:schemeClr>
                </a:solidFill>
                <a:latin typeface="Gabriola" panose="04040605051002020D02" pitchFamily="82" charset="0"/>
              </a:rPr>
              <a:t>Urea is an over-the-counter (OTC) emollients, which is a moisturizer to treat or prevent dry, rough, scaly, itchy skin and minor skin irritations (e.g., diaper rash, skin burns from radiation therapy).</a:t>
            </a:r>
          </a:p>
          <a:p>
            <a:endParaRPr lang="en-US" sz="2000" dirty="0"/>
          </a:p>
          <a:p>
            <a:endParaRPr lang="en-US" sz="2000" dirty="0"/>
          </a:p>
          <a:p>
            <a:pPr marL="342900" indent="-342900">
              <a:buFont typeface="Arial" panose="020B0604020202020204" pitchFamily="34" charset="0"/>
              <a:buChar char="•"/>
            </a:pPr>
            <a:r>
              <a:rPr lang="en-US" sz="2800" b="1" dirty="0">
                <a:solidFill>
                  <a:schemeClr val="accent6">
                    <a:lumMod val="50000"/>
                  </a:schemeClr>
                </a:solidFill>
                <a:latin typeface="Gabriola" panose="04040605051002020D02" pitchFamily="82" charset="0"/>
              </a:rPr>
              <a:t>Barrier Maintenance-</a:t>
            </a:r>
            <a:r>
              <a:rPr lang="en-US" sz="2800" b="1" dirty="0">
                <a:solidFill>
                  <a:srgbClr val="FF0000"/>
                </a:solidFill>
                <a:latin typeface="Gabriola" panose="04040605051002020D02" pitchFamily="82" charset="0"/>
              </a:rPr>
              <a:t>speeding up the renewal of skin cells, which keeps your skin looking healthy and youthful.</a:t>
            </a:r>
          </a:p>
          <a:p>
            <a:pPr marL="342900" indent="-342900">
              <a:buFont typeface="Arial" panose="020B0604020202020204" pitchFamily="34" charset="0"/>
              <a:buChar char="•"/>
            </a:pPr>
            <a:r>
              <a:rPr lang="en-US" sz="2800" b="1" dirty="0">
                <a:solidFill>
                  <a:schemeClr val="accent6">
                    <a:lumMod val="50000"/>
                  </a:schemeClr>
                </a:solidFill>
                <a:latin typeface="Gabriola" panose="04040605051002020D02" pitchFamily="82" charset="0"/>
              </a:rPr>
              <a:t>Pain Relief-</a:t>
            </a:r>
            <a:r>
              <a:rPr lang="en-US" sz="2800" b="1" dirty="0">
                <a:solidFill>
                  <a:srgbClr val="FF0000"/>
                </a:solidFill>
                <a:latin typeface="Gabriola" panose="04040605051002020D02" pitchFamily="82" charset="0"/>
              </a:rPr>
              <a:t>urea shows anesthetic qualities, so you can use it for local pain relief.</a:t>
            </a:r>
          </a:p>
          <a:p>
            <a:pPr marL="342900" indent="-342900">
              <a:buFont typeface="Arial" panose="020B0604020202020204" pitchFamily="34" charset="0"/>
              <a:buChar char="•"/>
            </a:pPr>
            <a:r>
              <a:rPr lang="en-US" sz="2800" b="1" dirty="0">
                <a:solidFill>
                  <a:schemeClr val="accent6">
                    <a:lumMod val="50000"/>
                  </a:schemeClr>
                </a:solidFill>
                <a:latin typeface="Gabriola" panose="04040605051002020D02" pitchFamily="82" charset="0"/>
              </a:rPr>
              <a:t>Exfoliation-</a:t>
            </a:r>
            <a:r>
              <a:rPr lang="en-US" sz="2800" b="1" dirty="0">
                <a:solidFill>
                  <a:srgbClr val="FF0000"/>
                </a:solidFill>
                <a:latin typeface="Gabriola" panose="04040605051002020D02" pitchFamily="82" charset="0"/>
              </a:rPr>
              <a:t>works together with the compounds that build the skin at the molecular level.</a:t>
            </a:r>
          </a:p>
          <a:p>
            <a:pPr marL="342900" indent="-342900">
              <a:buFont typeface="Arial" panose="020B0604020202020204" pitchFamily="34" charset="0"/>
              <a:buChar char="•"/>
            </a:pPr>
            <a:r>
              <a:rPr lang="en-US" sz="2800" b="1" dirty="0">
                <a:solidFill>
                  <a:schemeClr val="accent6">
                    <a:lumMod val="50000"/>
                  </a:schemeClr>
                </a:solidFill>
                <a:latin typeface="Gabriola" panose="04040605051002020D02" pitchFamily="82" charset="0"/>
              </a:rPr>
              <a:t>Permeability-</a:t>
            </a:r>
            <a:r>
              <a:rPr lang="en-US" sz="2800" b="1" dirty="0">
                <a:solidFill>
                  <a:srgbClr val="FF0000"/>
                </a:solidFill>
                <a:latin typeface="Gabriola" panose="04040605051002020D02" pitchFamily="82" charset="0"/>
              </a:rPr>
              <a:t>urea increases your skin’s permeability, allowing other active ingredients to pass through your skin more easily.</a:t>
            </a:r>
            <a:endParaRPr lang="en-US" sz="2000" dirty="0">
              <a:solidFill>
                <a:srgbClr val="FF0000"/>
              </a:solidFill>
            </a:endParaRPr>
          </a:p>
          <a:p>
            <a:endParaRPr lang="en-US" sz="2000" dirty="0"/>
          </a:p>
        </p:txBody>
      </p:sp>
      <p:sp>
        <p:nvSpPr>
          <p:cNvPr id="3" name="מלבן 2">
            <a:extLst>
              <a:ext uri="{FF2B5EF4-FFF2-40B4-BE49-F238E27FC236}">
                <a16:creationId xmlns:a16="http://schemas.microsoft.com/office/drawing/2014/main" id="{CEA82E92-815C-4DCE-8D8E-64CE6E4C7C31}"/>
              </a:ext>
            </a:extLst>
          </p:cNvPr>
          <p:cNvSpPr/>
          <p:nvPr/>
        </p:nvSpPr>
        <p:spPr>
          <a:xfrm>
            <a:off x="3637129" y="26908"/>
            <a:ext cx="1052917" cy="584775"/>
          </a:xfrm>
          <a:prstGeom prst="rect">
            <a:avLst/>
          </a:prstGeom>
        </p:spPr>
        <p:txBody>
          <a:bodyPr wrap="none">
            <a:spAutoFit/>
          </a:bodyPr>
          <a:lstStyle/>
          <a:p>
            <a:r>
              <a:rPr lang="en-US" sz="3200" b="1" dirty="0">
                <a:solidFill>
                  <a:srgbClr val="CC9900"/>
                </a:solidFill>
                <a:effectLst>
                  <a:outerShdw blurRad="38100" dist="38100" dir="2700000" algn="tl">
                    <a:srgbClr val="000000">
                      <a:alpha val="43137"/>
                    </a:srgbClr>
                  </a:outerShdw>
                </a:effectLst>
                <a:latin typeface="Bell MT" panose="02020503060305020303" pitchFamily="18" charset="0"/>
              </a:rPr>
              <a:t>Urea</a:t>
            </a:r>
            <a:endParaRPr lang="he-IL" sz="3200" b="1" dirty="0">
              <a:solidFill>
                <a:srgbClr val="CC9900"/>
              </a:solidFill>
              <a:effectLst>
                <a:outerShdw blurRad="38100" dist="38100" dir="2700000" algn="tl">
                  <a:srgbClr val="000000">
                    <a:alpha val="43137"/>
                  </a:srgbClr>
                </a:outerShdw>
              </a:effectLst>
              <a:latin typeface="Bell MT" panose="02020503060305020303" pitchFamily="18" charset="0"/>
            </a:endParaRPr>
          </a:p>
        </p:txBody>
      </p:sp>
      <p:pic>
        <p:nvPicPr>
          <p:cNvPr id="6" name="תמונה 5">
            <a:extLst>
              <a:ext uri="{FF2B5EF4-FFF2-40B4-BE49-F238E27FC236}">
                <a16:creationId xmlns:a16="http://schemas.microsoft.com/office/drawing/2014/main" id="{8F4D1BF0-087E-4616-BFA2-0DB5FED90B37}"/>
              </a:ext>
            </a:extLst>
          </p:cNvPr>
          <p:cNvPicPr>
            <a:picLocks noChangeAspect="1"/>
          </p:cNvPicPr>
          <p:nvPr/>
        </p:nvPicPr>
        <p:blipFill>
          <a:blip r:embed="rId2">
            <a:duotone>
              <a:schemeClr val="accent2">
                <a:shade val="45000"/>
                <a:satMod val="135000"/>
              </a:schemeClr>
              <a:prstClr val="white"/>
            </a:duotone>
          </a:blip>
          <a:stretch>
            <a:fillRect/>
          </a:stretch>
        </p:blipFill>
        <p:spPr>
          <a:xfrm>
            <a:off x="4286461" y="1285875"/>
            <a:ext cx="2143125" cy="2143125"/>
          </a:xfrm>
          <a:prstGeom prst="rect">
            <a:avLst/>
          </a:prstGeom>
        </p:spPr>
      </p:pic>
    </p:spTree>
    <p:extLst>
      <p:ext uri="{BB962C8B-B14F-4D97-AF65-F5344CB8AC3E}">
        <p14:creationId xmlns:p14="http://schemas.microsoft.com/office/powerpoint/2010/main" val="4054866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1910</TotalTime>
  <Words>1936</Words>
  <Application>Microsoft Office PowerPoint</Application>
  <PresentationFormat>‫הצגה על המסך (4:3)</PresentationFormat>
  <Paragraphs>93</Paragraphs>
  <Slides>23</Slides>
  <Notes>0</Notes>
  <HiddenSlides>0</HiddenSlides>
  <MMClips>1</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23</vt:i4>
      </vt:variant>
    </vt:vector>
  </HeadingPairs>
  <TitlesOfParts>
    <vt:vector size="31" baseType="lpstr">
      <vt:lpstr>Arial</vt:lpstr>
      <vt:lpstr>Arial</vt:lpstr>
      <vt:lpstr>Bell MT</vt:lpstr>
      <vt:lpstr>Calibri</vt:lpstr>
      <vt:lpstr>Gabriola</vt:lpstr>
      <vt:lpstr>Google Sans</vt:lpstr>
      <vt:lpstr>Helvetica Neue</vt:lpstr>
      <vt:lpstr>Office Theme</vt:lpstr>
      <vt:lpstr>The future of Cosmetic </vt:lpstr>
      <vt:lpstr>Next generation Cosmetic for wonderful skin</vt:lpstr>
      <vt:lpstr>The science behind  “Crème de Eco” ”</vt:lpstr>
      <vt:lpstr>Basic information about the actives</vt:lpstr>
      <vt:lpstr>Hyaluronic Acid for skin firming</vt:lpstr>
      <vt:lpstr>MSM</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Science in Cosmetic</vt:lpstr>
      <vt:lpstr>liposomal Sustained release mechanism</vt:lpstr>
      <vt:lpstr>מצגת של PowerPoint‏</vt:lpstr>
      <vt:lpstr>Thank you for watching this presentation</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Nitin Gaur</dc:creator>
  <cp:lastModifiedBy>Ido ofek</cp:lastModifiedBy>
  <cp:revision>101</cp:revision>
  <dcterms:created xsi:type="dcterms:W3CDTF">2015-10-11T23:22:23Z</dcterms:created>
  <dcterms:modified xsi:type="dcterms:W3CDTF">2024-02-14T10:00:01Z</dcterms:modified>
</cp:coreProperties>
</file>